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58"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9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86" autoAdjust="0"/>
    <p:restoredTop sz="86420" autoAdjust="0"/>
  </p:normalViewPr>
  <p:slideViewPr>
    <p:cSldViewPr>
      <p:cViewPr varScale="1">
        <p:scale>
          <a:sx n="74" d="100"/>
          <a:sy n="74" d="100"/>
        </p:scale>
        <p:origin x="-216" y="-10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867058-6DBC-4559-BDDC-BB4F46E4E3A1}" type="datetimeFigureOut">
              <a:rPr lang="en-US" smtClean="0"/>
              <a:pPr/>
              <a:t>12/27/2009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98E09-03AC-48FC-9178-20C7ED844F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67058-6DBC-4559-BDDC-BB4F46E4E3A1}" type="datetimeFigureOut">
              <a:rPr lang="en-US" smtClean="0"/>
              <a:pPr/>
              <a:t>12/27/2009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98E09-03AC-48FC-9178-20C7ED844F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67058-6DBC-4559-BDDC-BB4F46E4E3A1}" type="datetimeFigureOut">
              <a:rPr lang="en-US" smtClean="0"/>
              <a:pPr/>
              <a:t>12/27/2009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98E09-03AC-48FC-9178-20C7ED844F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67058-6DBC-4559-BDDC-BB4F46E4E3A1}" type="datetimeFigureOut">
              <a:rPr lang="en-US" smtClean="0"/>
              <a:pPr/>
              <a:t>12/27/2009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98E09-03AC-48FC-9178-20C7ED844F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67058-6DBC-4559-BDDC-BB4F46E4E3A1}" type="datetimeFigureOut">
              <a:rPr lang="en-US" smtClean="0"/>
              <a:pPr/>
              <a:t>12/27/2009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98E09-03AC-48FC-9178-20C7ED844F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867058-6DBC-4559-BDDC-BB4F46E4E3A1}" type="datetimeFigureOut">
              <a:rPr lang="en-US" smtClean="0"/>
              <a:pPr/>
              <a:t>12/27/2009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98E09-03AC-48FC-9178-20C7ED844F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867058-6DBC-4559-BDDC-BB4F46E4E3A1}" type="datetimeFigureOut">
              <a:rPr lang="en-US" smtClean="0"/>
              <a:pPr/>
              <a:t>12/27/2009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98E09-03AC-48FC-9178-20C7ED844F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867058-6DBC-4559-BDDC-BB4F46E4E3A1}" type="datetimeFigureOut">
              <a:rPr lang="en-US" smtClean="0"/>
              <a:pPr/>
              <a:t>12/27/2009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98E09-03AC-48FC-9178-20C7ED844F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67058-6DBC-4559-BDDC-BB4F46E4E3A1}" type="datetimeFigureOut">
              <a:rPr lang="en-US" smtClean="0"/>
              <a:pPr/>
              <a:t>12/27/2009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C98E09-03AC-48FC-9178-20C7ED844F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67058-6DBC-4559-BDDC-BB4F46E4E3A1}" type="datetimeFigureOut">
              <a:rPr lang="en-US" smtClean="0"/>
              <a:pPr/>
              <a:t>12/27/2009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98E09-03AC-48FC-9178-20C7ED844F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67058-6DBC-4559-BDDC-BB4F46E4E3A1}" type="datetimeFigureOut">
              <a:rPr lang="en-US" smtClean="0"/>
              <a:pPr/>
              <a:t>12/27/2009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98E09-03AC-48FC-9178-20C7ED844F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66">
            <a:alpha val="6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67058-6DBC-4559-BDDC-BB4F46E4E3A1}" type="datetimeFigureOut">
              <a:rPr lang="en-US" smtClean="0"/>
              <a:pPr/>
              <a:t>12/27/2009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98E09-03AC-48FC-9178-20C7ED844F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file:///C:\Users\Satyam\AppData\Local\Microsoft\Windows\Temporary%20Internet%20Files\Low\Content.IE5\EDOIBJ19\Pictures_of_Tiger_&amp;_Cow%5b1%5d.docx!OLE_LINK5"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oleObject" Target="file:///C:\Users\Satyam\AppData\Local\Microsoft\Windows\Temporary%20Internet%20Files\Low\Content.IE5\EDOIBJ19\Pictures_of_Tiger_&amp;_Cow%5b1%5d.docx!OLE_LINK1" TargetMode="Externa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oleObject" Target="file:///C:\Users\Satyam\AppData\Local\Microsoft\Windows\Temporary%20Internet%20Files\Low\Content.IE5\EDOIBJ19\Pictures_of_Tiger_&amp;_Cow%5b1%5d.docx!OLE_LINK2" TargetMode="Externa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file:///C:\Users\Satyam\AppData\Local\Microsoft\Windows\Temporary%20Internet%20Files\Low\Content.IE5\EDOIBJ19\Pictures_of_Tiger_&amp;_Cow%5b1%5d.docx!OLE_LINK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file:///C:\Users\Satyam\AppData\Local\Microsoft\Windows\Temporary%20Internet%20Files\Low\Content.IE5\EDOIBJ19\Pictures_of_Tiger_&amp;_Cow%5b1%5d.docx!OLE_LINK4" TargetMode="Externa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990600"/>
            <a:ext cx="8587031" cy="240065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800" b="1" u="sng"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Meat Eating Animal vs. </a:t>
            </a:r>
          </a:p>
          <a:p>
            <a:pPr algn="ctr"/>
            <a:r>
              <a:rPr lang="en-US" sz="4800" b="1" u="sng"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Non-meat Eating Animals vs.</a:t>
            </a:r>
          </a:p>
          <a:p>
            <a:pPr algn="ctr"/>
            <a:r>
              <a:rPr lang="en-US" sz="4800" b="1" u="sng"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Human Beings</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23553" name="Object 1"/>
          <p:cNvGraphicFramePr>
            <a:graphicFrameLocks noChangeAspect="1"/>
          </p:cNvGraphicFramePr>
          <p:nvPr/>
        </p:nvGraphicFramePr>
        <p:xfrm>
          <a:off x="3048000" y="3733800"/>
          <a:ext cx="2940528" cy="2536825"/>
        </p:xfrm>
        <a:graphic>
          <a:graphicData uri="http://schemas.openxmlformats.org/presentationml/2006/ole">
            <p:oleObj spid="_x0000_s23553" name="Document" r:id="rId3" imgW="2391480" imgH="2060280" progId="Word.Document.8">
              <p:link updateAutomatic="1"/>
            </p:oleObj>
          </a:graphicData>
        </a:graphic>
      </p:graphicFrame>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33FF"/>
                </a:solidFill>
              </a:rPr>
              <a:t>Intestine</a:t>
            </a:r>
            <a:endParaRPr lang="en-US" dirty="0">
              <a:solidFill>
                <a:srgbClr val="9933FF"/>
              </a:solidFill>
            </a:endParaRPr>
          </a:p>
        </p:txBody>
      </p:sp>
      <p:sp>
        <p:nvSpPr>
          <p:cNvPr id="3" name="Content Placeholder 2"/>
          <p:cNvSpPr>
            <a:spLocks noGrp="1"/>
          </p:cNvSpPr>
          <p:nvPr>
            <p:ph idx="1"/>
          </p:nvPr>
        </p:nvSpPr>
        <p:spPr>
          <a:xfrm>
            <a:off x="838200" y="1447800"/>
            <a:ext cx="7315200" cy="3810000"/>
          </a:xfrm>
        </p:spPr>
        <p:txBody>
          <a:bodyPr>
            <a:normAutofit fontScale="92500" lnSpcReduction="20000"/>
          </a:bodyPr>
          <a:lstStyle/>
          <a:p>
            <a:r>
              <a:rPr lang="en-US" baseline="0" dirty="0" smtClean="0">
                <a:solidFill>
                  <a:srgbClr val="9933FF"/>
                </a:solidFill>
              </a:rPr>
              <a:t>Meat, if kept outside for more than 24 hrs,  will start spoiling. It may carry germs of disease. The food that humans eat stays in the intestine for more than 24 hours before it is disposed of due to their big intestine and therefore, it starts decaying in body and invites many diseases. Meat Eating animal have short intestines and therefore, when they eat meat they disposes of it soon and it does not stay in the body.</a:t>
            </a:r>
            <a:endParaRPr lang="en-US" dirty="0">
              <a:solidFill>
                <a:srgbClr val="9933FF"/>
              </a:solidFill>
            </a:endParaRPr>
          </a:p>
        </p:txBody>
      </p:sp>
      <p:pic>
        <p:nvPicPr>
          <p:cNvPr id="6146" name="Picture 2" descr="http://img.webmd.com/dtmcms/live/webmd/consumer_assets/site_images/articles/image_article_collections/anatomy_pages/intestines.jpg"/>
          <p:cNvPicPr>
            <a:picLocks noChangeAspect="1" noChangeArrowheads="1"/>
          </p:cNvPicPr>
          <p:nvPr/>
        </p:nvPicPr>
        <p:blipFill>
          <a:blip r:embed="rId2" cstate="print"/>
          <a:srcRect/>
          <a:stretch>
            <a:fillRect/>
          </a:stretch>
        </p:blipFill>
        <p:spPr bwMode="auto">
          <a:xfrm>
            <a:off x="3352800" y="5257800"/>
            <a:ext cx="2209800" cy="15001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additive="base">
                                        <p:cTn id="19" dur="500" fill="hold"/>
                                        <p:tgtEl>
                                          <p:spTgt spid="6146"/>
                                        </p:tgtEl>
                                        <p:attrNameLst>
                                          <p:attrName>ppt_x</p:attrName>
                                        </p:attrNameLst>
                                      </p:cBhvr>
                                      <p:tavLst>
                                        <p:tav tm="0">
                                          <p:val>
                                            <p:strVal val="#ppt_x"/>
                                          </p:val>
                                        </p:tav>
                                        <p:tav tm="100000">
                                          <p:val>
                                            <p:strVal val="#ppt_x"/>
                                          </p:val>
                                        </p:tav>
                                      </p:tavLst>
                                    </p:anim>
                                    <p:anim calcmode="lin" valueType="num">
                                      <p:cBhvr additive="base">
                                        <p:cTn id="20"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33FF"/>
                </a:solidFill>
              </a:rPr>
              <a:t>Nails</a:t>
            </a:r>
            <a:endParaRPr lang="en-US" dirty="0">
              <a:solidFill>
                <a:srgbClr val="9933FF"/>
              </a:solidFill>
            </a:endParaRPr>
          </a:p>
        </p:txBody>
      </p:sp>
      <p:sp>
        <p:nvSpPr>
          <p:cNvPr id="3" name="Content Placeholder 2"/>
          <p:cNvSpPr>
            <a:spLocks noGrp="1"/>
          </p:cNvSpPr>
          <p:nvPr>
            <p:ph idx="1"/>
          </p:nvPr>
        </p:nvSpPr>
        <p:spPr/>
        <p:txBody>
          <a:bodyPr/>
          <a:lstStyle/>
          <a:p>
            <a:r>
              <a:rPr lang="en-US" baseline="0" dirty="0" smtClean="0">
                <a:solidFill>
                  <a:srgbClr val="9933FF"/>
                </a:solidFill>
              </a:rPr>
              <a:t>Meat eating animals have sharp</a:t>
            </a:r>
            <a:r>
              <a:rPr lang="en-US" dirty="0" smtClean="0">
                <a:solidFill>
                  <a:srgbClr val="9933FF"/>
                </a:solidFill>
              </a:rPr>
              <a:t> </a:t>
            </a:r>
            <a:r>
              <a:rPr lang="en-US" baseline="0" dirty="0" smtClean="0">
                <a:solidFill>
                  <a:srgbClr val="9933FF"/>
                </a:solidFill>
              </a:rPr>
              <a:t>nails in their paws while non-meat eaters have flat paws with no sharp</a:t>
            </a:r>
            <a:r>
              <a:rPr lang="en-US" dirty="0" smtClean="0">
                <a:solidFill>
                  <a:srgbClr val="9933FF"/>
                </a:solidFill>
              </a:rPr>
              <a:t> </a:t>
            </a:r>
            <a:r>
              <a:rPr lang="en-US" baseline="0" dirty="0" smtClean="0">
                <a:solidFill>
                  <a:srgbClr val="9933FF"/>
                </a:solidFill>
              </a:rPr>
              <a:t>nails. Human being do not keep sharp nails as it is not required to hold or cut meat.</a:t>
            </a:r>
          </a:p>
          <a:p>
            <a:pPr>
              <a:buNone/>
            </a:pPr>
            <a:endParaRPr lang="en-US" dirty="0"/>
          </a:p>
        </p:txBody>
      </p:sp>
      <p:pic>
        <p:nvPicPr>
          <p:cNvPr id="5122" name="Picture 2" descr="http://www.fallingpixel.com/products/6592/mains/hand01.jpg"/>
          <p:cNvPicPr>
            <a:picLocks noChangeAspect="1" noChangeArrowheads="1"/>
          </p:cNvPicPr>
          <p:nvPr/>
        </p:nvPicPr>
        <p:blipFill>
          <a:blip r:embed="rId2" cstate="print"/>
          <a:srcRect/>
          <a:stretch>
            <a:fillRect/>
          </a:stretch>
        </p:blipFill>
        <p:spPr bwMode="auto">
          <a:xfrm>
            <a:off x="2971800" y="3886200"/>
            <a:ext cx="27432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33FF"/>
                </a:solidFill>
              </a:rPr>
              <a:t>Behavior</a:t>
            </a:r>
            <a:endParaRPr lang="en-US" dirty="0">
              <a:solidFill>
                <a:srgbClr val="9933FF"/>
              </a:solidFill>
            </a:endParaRPr>
          </a:p>
        </p:txBody>
      </p:sp>
      <p:sp>
        <p:nvSpPr>
          <p:cNvPr id="3" name="Content Placeholder 2"/>
          <p:cNvSpPr>
            <a:spLocks noGrp="1"/>
          </p:cNvSpPr>
          <p:nvPr>
            <p:ph idx="1"/>
          </p:nvPr>
        </p:nvSpPr>
        <p:spPr>
          <a:xfrm>
            <a:off x="457200" y="1600201"/>
            <a:ext cx="8229600" cy="3429000"/>
          </a:xfrm>
        </p:spPr>
        <p:txBody>
          <a:bodyPr>
            <a:normAutofit lnSpcReduction="10000"/>
          </a:bodyPr>
          <a:lstStyle/>
          <a:p>
            <a:r>
              <a:rPr lang="en-US" baseline="0" dirty="0" smtClean="0">
                <a:solidFill>
                  <a:srgbClr val="9933FF"/>
                </a:solidFill>
              </a:rPr>
              <a:t>Meat eating animals are wild in nature while non-meat eating animals are sober and gentle in nature. Whatever they eat</a:t>
            </a:r>
            <a:r>
              <a:rPr lang="en-US" dirty="0" smtClean="0">
                <a:solidFill>
                  <a:srgbClr val="9933FF"/>
                </a:solidFill>
              </a:rPr>
              <a:t> has an</a:t>
            </a:r>
            <a:r>
              <a:rPr lang="en-US" baseline="0" dirty="0" smtClean="0">
                <a:solidFill>
                  <a:srgbClr val="9933FF"/>
                </a:solidFill>
              </a:rPr>
              <a:t> affect</a:t>
            </a:r>
            <a:r>
              <a:rPr lang="en-US" dirty="0" smtClean="0">
                <a:solidFill>
                  <a:srgbClr val="9933FF"/>
                </a:solidFill>
              </a:rPr>
              <a:t> </a:t>
            </a:r>
            <a:r>
              <a:rPr lang="en-US" baseline="0" dirty="0" smtClean="0">
                <a:solidFill>
                  <a:srgbClr val="9933FF"/>
                </a:solidFill>
              </a:rPr>
              <a:t>on the body as well as on the nature of the animal. Man has two choice: To eat meat or not to eat meat. What they eat affects their body and mind</a:t>
            </a:r>
            <a:endParaRPr lang="en-US" dirty="0">
              <a:solidFill>
                <a:srgbClr val="9933FF"/>
              </a:solidFill>
            </a:endParaRPr>
          </a:p>
        </p:txBody>
      </p:sp>
      <p:pic>
        <p:nvPicPr>
          <p:cNvPr id="4098" name="Picture 2" descr="http://img.domaintools.com/blog/angry-person.gif"/>
          <p:cNvPicPr>
            <a:picLocks noChangeAspect="1" noChangeArrowheads="1"/>
          </p:cNvPicPr>
          <p:nvPr/>
        </p:nvPicPr>
        <p:blipFill>
          <a:blip r:embed="rId2" cstate="print"/>
          <a:srcRect/>
          <a:stretch>
            <a:fillRect/>
          </a:stretch>
        </p:blipFill>
        <p:spPr bwMode="auto">
          <a:xfrm>
            <a:off x="1524000" y="4800600"/>
            <a:ext cx="2381250" cy="1571625"/>
          </a:xfrm>
          <a:prstGeom prst="rect">
            <a:avLst/>
          </a:prstGeom>
          <a:noFill/>
        </p:spPr>
      </p:pic>
      <p:pic>
        <p:nvPicPr>
          <p:cNvPr id="4100" name="Picture 4" descr="http://www.mirasol.info/MPj04025760000%5B1%5D.jpg"/>
          <p:cNvPicPr>
            <a:picLocks noChangeAspect="1" noChangeArrowheads="1"/>
          </p:cNvPicPr>
          <p:nvPr/>
        </p:nvPicPr>
        <p:blipFill>
          <a:blip r:embed="rId3" cstate="print"/>
          <a:srcRect/>
          <a:stretch>
            <a:fillRect/>
          </a:stretch>
        </p:blipFill>
        <p:spPr bwMode="auto">
          <a:xfrm>
            <a:off x="5334000" y="4800600"/>
            <a:ext cx="2362200" cy="1573849"/>
          </a:xfrm>
          <a:prstGeom prst="rect">
            <a:avLst/>
          </a:prstGeom>
          <a:noFill/>
        </p:spPr>
      </p:pic>
      <p:sp>
        <p:nvSpPr>
          <p:cNvPr id="6" name="Rectangle 5"/>
          <p:cNvSpPr/>
          <p:nvPr/>
        </p:nvSpPr>
        <p:spPr>
          <a:xfrm>
            <a:off x="4114800" y="5181600"/>
            <a:ext cx="104227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Or</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additive="base">
                                        <p:cTn id="27" dur="500" fill="hold"/>
                                        <p:tgtEl>
                                          <p:spTgt spid="4100"/>
                                        </p:tgtEl>
                                        <p:attrNameLst>
                                          <p:attrName>ppt_x</p:attrName>
                                        </p:attrNameLst>
                                      </p:cBhvr>
                                      <p:tavLst>
                                        <p:tav tm="0">
                                          <p:val>
                                            <p:strVal val="#ppt_x"/>
                                          </p:val>
                                        </p:tav>
                                        <p:tav tm="100000">
                                          <p:val>
                                            <p:strVal val="#ppt_x"/>
                                          </p:val>
                                        </p:tav>
                                      </p:tavLst>
                                    </p:anim>
                                    <p:anim calcmode="lin" valueType="num">
                                      <p:cBhvr additive="base">
                                        <p:cTn id="2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sz="2800" baseline="0" dirty="0" smtClean="0">
                <a:solidFill>
                  <a:srgbClr val="9933FF"/>
                </a:solidFill>
              </a:rPr>
              <a:t>From the structure of the body of the human being given by god (nature), human being are non-meat eating animals. The body of the human being is not suitable for eating meat</a:t>
            </a:r>
          </a:p>
          <a:p>
            <a:pPr>
              <a:buNone/>
            </a:pPr>
            <a:endParaRPr lang="en-US" sz="2800" baseline="0" dirty="0" smtClean="0">
              <a:solidFill>
                <a:srgbClr val="9933FF"/>
              </a:solidFill>
            </a:endParaRPr>
          </a:p>
          <a:p>
            <a:r>
              <a:rPr lang="en-US" sz="2200" baseline="0" dirty="0" smtClean="0">
                <a:solidFill>
                  <a:srgbClr val="9933FF"/>
                </a:solidFill>
              </a:rPr>
              <a:t> Are human being meat eating animals</a:t>
            </a:r>
            <a:r>
              <a:rPr lang="en-US" sz="2200" dirty="0" smtClean="0">
                <a:solidFill>
                  <a:srgbClr val="9933FF"/>
                </a:solidFill>
              </a:rPr>
              <a:t> </a:t>
            </a:r>
            <a:r>
              <a:rPr lang="en-US" sz="2200" baseline="0" dirty="0" smtClean="0">
                <a:solidFill>
                  <a:srgbClr val="9933FF"/>
                </a:solidFill>
              </a:rPr>
              <a:t>or non-meat eating animals?</a:t>
            </a:r>
          </a:p>
          <a:p>
            <a:endParaRPr lang="en-US" sz="2200" baseline="0" dirty="0" smtClean="0">
              <a:solidFill>
                <a:srgbClr val="9933FF"/>
              </a:solidFill>
            </a:endParaRPr>
          </a:p>
          <a:p>
            <a:pPr>
              <a:buNone/>
            </a:pPr>
            <a:endParaRPr lang="en-US" sz="2200" baseline="0" dirty="0" smtClean="0">
              <a:solidFill>
                <a:srgbClr val="9933FF"/>
              </a:solidFill>
            </a:endParaRPr>
          </a:p>
          <a:p>
            <a:pPr>
              <a:buNone/>
            </a:pPr>
            <a:endParaRPr lang="en-US" sz="2200" baseline="0" dirty="0" smtClean="0">
              <a:solidFill>
                <a:srgbClr val="9933FF"/>
              </a:solidFill>
            </a:endParaRPr>
          </a:p>
          <a:p>
            <a:r>
              <a:rPr lang="en-US" sz="2200" baseline="0" dirty="0" smtClean="0">
                <a:solidFill>
                  <a:srgbClr val="9933FF"/>
                </a:solidFill>
              </a:rPr>
              <a:t>Should Human Being eat Meat?</a:t>
            </a:r>
          </a:p>
          <a:p>
            <a:pPr>
              <a:buNone/>
            </a:pPr>
            <a:endParaRPr lang="en-US" sz="2200" baseline="0" dirty="0" smtClean="0">
              <a:solidFill>
                <a:srgbClr val="9933FF"/>
              </a:solidFill>
            </a:endParaRPr>
          </a:p>
          <a:p>
            <a:endParaRPr lang="en-US" dirty="0">
              <a:solidFill>
                <a:srgbClr val="9933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4038600" cy="1219200"/>
          </a:xfrm>
        </p:spPr>
        <p:txBody>
          <a:bodyPr>
            <a:normAutofit fontScale="90000"/>
          </a:bodyPr>
          <a:lstStyle/>
          <a:p>
            <a:r>
              <a:rPr lang="en-US" baseline="0" dirty="0" smtClean="0">
                <a:solidFill>
                  <a:srgbClr val="FF0000"/>
                </a:solidFill>
              </a:rPr>
              <a:t> Meat Eating               Animals	</a:t>
            </a:r>
            <a:endParaRPr lang="en-US" dirty="0">
              <a:solidFill>
                <a:srgbClr val="FF0000"/>
              </a:solidFill>
            </a:endParaRPr>
          </a:p>
        </p:txBody>
      </p:sp>
      <p:sp>
        <p:nvSpPr>
          <p:cNvPr id="4" name="Content Placeholder 3"/>
          <p:cNvSpPr>
            <a:spLocks noGrp="1"/>
          </p:cNvSpPr>
          <p:nvPr>
            <p:ph sz="half" idx="1"/>
          </p:nvPr>
        </p:nvSpPr>
        <p:spPr>
          <a:xfrm>
            <a:off x="457200" y="1905000"/>
            <a:ext cx="4038600" cy="2743200"/>
          </a:xfrm>
        </p:spPr>
        <p:txBody>
          <a:bodyPr/>
          <a:lstStyle/>
          <a:p>
            <a:r>
              <a:rPr lang="en-US" b="1" baseline="0" dirty="0" smtClean="0">
                <a:solidFill>
                  <a:srgbClr val="FF0000"/>
                </a:solidFill>
              </a:rPr>
              <a:t>Lion</a:t>
            </a:r>
          </a:p>
          <a:p>
            <a:r>
              <a:rPr lang="en-US" b="1" baseline="0" dirty="0" smtClean="0">
                <a:solidFill>
                  <a:srgbClr val="FF0000"/>
                </a:solidFill>
              </a:rPr>
              <a:t>Tiger</a:t>
            </a:r>
          </a:p>
          <a:p>
            <a:r>
              <a:rPr lang="en-US" b="1" baseline="0" dirty="0" smtClean="0">
                <a:solidFill>
                  <a:srgbClr val="FF0000"/>
                </a:solidFill>
              </a:rPr>
              <a:t>Wolf</a:t>
            </a:r>
          </a:p>
          <a:p>
            <a:r>
              <a:rPr lang="en-US" b="1" baseline="0" dirty="0" smtClean="0">
                <a:solidFill>
                  <a:srgbClr val="FF0000"/>
                </a:solidFill>
              </a:rPr>
              <a:t>Cat</a:t>
            </a:r>
          </a:p>
          <a:p>
            <a:r>
              <a:rPr lang="en-US" b="1" baseline="0" dirty="0" smtClean="0">
                <a:solidFill>
                  <a:srgbClr val="FF0000"/>
                </a:solidFill>
              </a:rPr>
              <a:t>Dog </a:t>
            </a:r>
            <a:endParaRPr lang="en-US" dirty="0">
              <a:solidFill>
                <a:srgbClr val="FF0000"/>
              </a:solidFill>
            </a:endParaRPr>
          </a:p>
        </p:txBody>
      </p:sp>
      <p:sp>
        <p:nvSpPr>
          <p:cNvPr id="5" name="Content Placeholder 4"/>
          <p:cNvSpPr>
            <a:spLocks noGrp="1"/>
          </p:cNvSpPr>
          <p:nvPr>
            <p:ph sz="half" idx="2"/>
          </p:nvPr>
        </p:nvSpPr>
        <p:spPr>
          <a:xfrm>
            <a:off x="4648200" y="1905000"/>
            <a:ext cx="4038600" cy="2438400"/>
          </a:xfrm>
        </p:spPr>
        <p:txBody>
          <a:bodyPr/>
          <a:lstStyle/>
          <a:p>
            <a:r>
              <a:rPr lang="en-US" b="1" baseline="0" dirty="0" smtClean="0">
                <a:solidFill>
                  <a:srgbClr val="00B0F0"/>
                </a:solidFill>
              </a:rPr>
              <a:t>Cow</a:t>
            </a:r>
          </a:p>
          <a:p>
            <a:r>
              <a:rPr lang="en-US" b="1" baseline="0" dirty="0" smtClean="0">
                <a:solidFill>
                  <a:srgbClr val="00B0F0"/>
                </a:solidFill>
              </a:rPr>
              <a:t>Horse</a:t>
            </a:r>
          </a:p>
          <a:p>
            <a:r>
              <a:rPr lang="en-US" b="1" baseline="0" dirty="0" smtClean="0">
                <a:solidFill>
                  <a:srgbClr val="00B0F0"/>
                </a:solidFill>
              </a:rPr>
              <a:t>Goat</a:t>
            </a:r>
          </a:p>
          <a:p>
            <a:r>
              <a:rPr lang="en-US" b="1" baseline="0" dirty="0" smtClean="0">
                <a:solidFill>
                  <a:srgbClr val="00B0F0"/>
                </a:solidFill>
              </a:rPr>
              <a:t>Elephant</a:t>
            </a:r>
            <a:endParaRPr lang="en-US" b="1" dirty="0">
              <a:solidFill>
                <a:srgbClr val="00B0F0"/>
              </a:solidFill>
            </a:endParaRPr>
          </a:p>
        </p:txBody>
      </p:sp>
      <p:sp>
        <p:nvSpPr>
          <p:cNvPr id="7" name="TextBox 6"/>
          <p:cNvSpPr txBox="1"/>
          <p:nvPr/>
        </p:nvSpPr>
        <p:spPr>
          <a:xfrm>
            <a:off x="4953000" y="533400"/>
            <a:ext cx="3657600" cy="1323439"/>
          </a:xfrm>
          <a:prstGeom prst="rect">
            <a:avLst/>
          </a:prstGeom>
          <a:noFill/>
        </p:spPr>
        <p:txBody>
          <a:bodyPr wrap="square" rtlCol="0">
            <a:spAutoFit/>
          </a:bodyPr>
          <a:lstStyle/>
          <a:p>
            <a:pPr algn="ctr"/>
            <a:r>
              <a:rPr lang="en-US" sz="4000" baseline="0" dirty="0" smtClean="0">
                <a:solidFill>
                  <a:srgbClr val="00B0F0"/>
                </a:solidFill>
              </a:rPr>
              <a:t>Non-meat Eating Animals</a:t>
            </a:r>
            <a:endParaRPr lang="en-US" sz="4000" dirty="0">
              <a:solidFill>
                <a:srgbClr val="00B0F0"/>
              </a:solidFill>
            </a:endParaRPr>
          </a:p>
        </p:txBody>
      </p:sp>
      <p:sp>
        <p:nvSpPr>
          <p:cNvPr id="8" name="TextBox 7"/>
          <p:cNvSpPr txBox="1"/>
          <p:nvPr/>
        </p:nvSpPr>
        <p:spPr>
          <a:xfrm>
            <a:off x="457200" y="4724400"/>
            <a:ext cx="8229600" cy="1323439"/>
          </a:xfrm>
          <a:prstGeom prst="rect">
            <a:avLst/>
          </a:prstGeom>
          <a:noFill/>
        </p:spPr>
        <p:txBody>
          <a:bodyPr wrap="square" rtlCol="0">
            <a:spAutoFit/>
          </a:bodyPr>
          <a:lstStyle/>
          <a:p>
            <a:pPr algn="ctr"/>
            <a:r>
              <a:rPr lang="en-US" sz="4000" baseline="0" dirty="0" smtClean="0">
                <a:solidFill>
                  <a:srgbClr val="9933FF"/>
                </a:solidFill>
              </a:rPr>
              <a:t>Is a Human Being a Meat Eating or Non-meat Eating Animal?</a:t>
            </a:r>
            <a:endParaRPr lang="en-US" sz="4000" dirty="0">
              <a:solidFill>
                <a:srgbClr val="9933FF"/>
              </a:solidFill>
            </a:endParaRPr>
          </a:p>
        </p:txBody>
      </p:sp>
      <p:pic>
        <p:nvPicPr>
          <p:cNvPr id="1028" name="Picture 4" descr="http://www.onlineartdemos.co.uk/misc_images/on-easel/african-lion-final.jpg"/>
          <p:cNvPicPr>
            <a:picLocks noChangeAspect="1" noChangeArrowheads="1"/>
          </p:cNvPicPr>
          <p:nvPr/>
        </p:nvPicPr>
        <p:blipFill>
          <a:blip r:embed="rId2" cstate="print"/>
          <a:srcRect/>
          <a:stretch>
            <a:fillRect/>
          </a:stretch>
        </p:blipFill>
        <p:spPr bwMode="auto">
          <a:xfrm>
            <a:off x="2133600" y="1905000"/>
            <a:ext cx="669925" cy="669925"/>
          </a:xfrm>
          <a:prstGeom prst="rect">
            <a:avLst/>
          </a:prstGeom>
          <a:noFill/>
        </p:spPr>
      </p:pic>
      <p:pic>
        <p:nvPicPr>
          <p:cNvPr id="1030" name="Picture 6" descr="http://www.onlineartdemos.co.uk/misc_images/on-easel/siberian-tiger-6.jpg"/>
          <p:cNvPicPr>
            <a:picLocks noChangeAspect="1" noChangeArrowheads="1"/>
          </p:cNvPicPr>
          <p:nvPr/>
        </p:nvPicPr>
        <p:blipFill>
          <a:blip r:embed="rId3" cstate="print"/>
          <a:srcRect/>
          <a:stretch>
            <a:fillRect/>
          </a:stretch>
        </p:blipFill>
        <p:spPr bwMode="auto">
          <a:xfrm>
            <a:off x="3048000" y="2362200"/>
            <a:ext cx="685800" cy="644922"/>
          </a:xfrm>
          <a:prstGeom prst="rect">
            <a:avLst/>
          </a:prstGeom>
          <a:noFill/>
        </p:spPr>
      </p:pic>
      <p:pic>
        <p:nvPicPr>
          <p:cNvPr id="1032" name="Picture 8" descr="http://www.yellowstonewolf.com/Wolf1.jpg"/>
          <p:cNvPicPr>
            <a:picLocks noChangeAspect="1" noChangeArrowheads="1"/>
          </p:cNvPicPr>
          <p:nvPr/>
        </p:nvPicPr>
        <p:blipFill>
          <a:blip r:embed="rId4" cstate="print"/>
          <a:srcRect/>
          <a:stretch>
            <a:fillRect/>
          </a:stretch>
        </p:blipFill>
        <p:spPr bwMode="auto">
          <a:xfrm>
            <a:off x="2133600" y="2895600"/>
            <a:ext cx="689447" cy="685800"/>
          </a:xfrm>
          <a:prstGeom prst="rect">
            <a:avLst/>
          </a:prstGeom>
          <a:noFill/>
        </p:spPr>
      </p:pic>
      <p:pic>
        <p:nvPicPr>
          <p:cNvPr id="1034" name="Picture 10" descr="http://cvcl.mit.edu/hybrid/cat2.jpg"/>
          <p:cNvPicPr>
            <a:picLocks noChangeAspect="1" noChangeArrowheads="1"/>
          </p:cNvPicPr>
          <p:nvPr/>
        </p:nvPicPr>
        <p:blipFill>
          <a:blip r:embed="rId5" cstate="print"/>
          <a:srcRect/>
          <a:stretch>
            <a:fillRect/>
          </a:stretch>
        </p:blipFill>
        <p:spPr bwMode="auto">
          <a:xfrm>
            <a:off x="3048000" y="3276600"/>
            <a:ext cx="692343" cy="609600"/>
          </a:xfrm>
          <a:prstGeom prst="rect">
            <a:avLst/>
          </a:prstGeom>
          <a:noFill/>
        </p:spPr>
      </p:pic>
      <p:pic>
        <p:nvPicPr>
          <p:cNvPr id="1036" name="Picture 12" descr="http://www.free-computer-wallpapers.com/pictures/albums/Animals-wallpaper/dog_pictures.jpg"/>
          <p:cNvPicPr>
            <a:picLocks noChangeAspect="1" noChangeArrowheads="1"/>
          </p:cNvPicPr>
          <p:nvPr/>
        </p:nvPicPr>
        <p:blipFill>
          <a:blip r:embed="rId6" cstate="print"/>
          <a:srcRect/>
          <a:stretch>
            <a:fillRect/>
          </a:stretch>
        </p:blipFill>
        <p:spPr bwMode="auto">
          <a:xfrm>
            <a:off x="2133600" y="3886200"/>
            <a:ext cx="685800" cy="685800"/>
          </a:xfrm>
          <a:prstGeom prst="rect">
            <a:avLst/>
          </a:prstGeom>
          <a:noFill/>
        </p:spPr>
      </p:pic>
      <p:pic>
        <p:nvPicPr>
          <p:cNvPr id="1038" name="Picture 14" descr="http://www.bbc.co.uk/jersey/content/images/2005/11/24/jersey_cow_350x350.jpg"/>
          <p:cNvPicPr>
            <a:picLocks noChangeAspect="1" noChangeArrowheads="1"/>
          </p:cNvPicPr>
          <p:nvPr/>
        </p:nvPicPr>
        <p:blipFill>
          <a:blip r:embed="rId7" cstate="print"/>
          <a:srcRect/>
          <a:stretch>
            <a:fillRect/>
          </a:stretch>
        </p:blipFill>
        <p:spPr bwMode="auto">
          <a:xfrm>
            <a:off x="6400800" y="1905000"/>
            <a:ext cx="762000" cy="762000"/>
          </a:xfrm>
          <a:prstGeom prst="rect">
            <a:avLst/>
          </a:prstGeom>
          <a:noFill/>
        </p:spPr>
      </p:pic>
      <p:pic>
        <p:nvPicPr>
          <p:cNvPr id="1040" name="Picture 16" descr="http://img.dailymail.co.uk/i/pix/2008/03_02/ShireHorseDM_468x377.jpg"/>
          <p:cNvPicPr>
            <a:picLocks noChangeAspect="1" noChangeArrowheads="1"/>
          </p:cNvPicPr>
          <p:nvPr/>
        </p:nvPicPr>
        <p:blipFill>
          <a:blip r:embed="rId8" cstate="print"/>
          <a:srcRect/>
          <a:stretch>
            <a:fillRect/>
          </a:stretch>
        </p:blipFill>
        <p:spPr bwMode="auto">
          <a:xfrm>
            <a:off x="7467601" y="2362200"/>
            <a:ext cx="838200" cy="822325"/>
          </a:xfrm>
          <a:prstGeom prst="rect">
            <a:avLst/>
          </a:prstGeom>
          <a:noFill/>
        </p:spPr>
      </p:pic>
      <p:pic>
        <p:nvPicPr>
          <p:cNvPr id="1042" name="Picture 18" descr="http://surfaceandsurfacephotography.files.wordpress.com/2008/03/goat3281.jpg"/>
          <p:cNvPicPr>
            <a:picLocks noChangeAspect="1" noChangeArrowheads="1"/>
          </p:cNvPicPr>
          <p:nvPr/>
        </p:nvPicPr>
        <p:blipFill>
          <a:blip r:embed="rId9" cstate="print"/>
          <a:srcRect/>
          <a:stretch>
            <a:fillRect/>
          </a:stretch>
        </p:blipFill>
        <p:spPr bwMode="auto">
          <a:xfrm>
            <a:off x="6553200" y="2971800"/>
            <a:ext cx="762000" cy="762000"/>
          </a:xfrm>
          <a:prstGeom prst="rect">
            <a:avLst/>
          </a:prstGeom>
          <a:noFill/>
        </p:spPr>
      </p:pic>
      <p:pic>
        <p:nvPicPr>
          <p:cNvPr id="1044" name="Picture 20" descr="http://www.animalspirits.com/elephant.jpg"/>
          <p:cNvPicPr>
            <a:picLocks noChangeAspect="1" noChangeArrowheads="1"/>
          </p:cNvPicPr>
          <p:nvPr/>
        </p:nvPicPr>
        <p:blipFill>
          <a:blip r:embed="rId10" cstate="print"/>
          <a:srcRect/>
          <a:stretch>
            <a:fillRect/>
          </a:stretch>
        </p:blipFill>
        <p:spPr bwMode="auto">
          <a:xfrm>
            <a:off x="7467600" y="3505200"/>
            <a:ext cx="838200" cy="873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additive="base">
                                        <p:cTn id="35" dur="500" fill="hold"/>
                                        <p:tgtEl>
                                          <p:spTgt spid="1028"/>
                                        </p:tgtEl>
                                        <p:attrNameLst>
                                          <p:attrName>ppt_x</p:attrName>
                                        </p:attrNameLst>
                                      </p:cBhvr>
                                      <p:tavLst>
                                        <p:tav tm="0">
                                          <p:val>
                                            <p:strVal val="#ppt_x"/>
                                          </p:val>
                                        </p:tav>
                                        <p:tav tm="100000">
                                          <p:val>
                                            <p:strVal val="#ppt_x"/>
                                          </p:val>
                                        </p:tav>
                                      </p:tavLst>
                                    </p:anim>
                                    <p:anim calcmode="lin" valueType="num">
                                      <p:cBhvr additive="base">
                                        <p:cTn id="36" dur="500" fill="hold"/>
                                        <p:tgtEl>
                                          <p:spTgt spid="10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30"/>
                                        </p:tgtEl>
                                        <p:attrNameLst>
                                          <p:attrName>style.visibility</p:attrName>
                                        </p:attrNameLst>
                                      </p:cBhvr>
                                      <p:to>
                                        <p:strVal val="visible"/>
                                      </p:to>
                                    </p:set>
                                    <p:anim calcmode="lin" valueType="num">
                                      <p:cBhvr additive="base">
                                        <p:cTn id="39" dur="500" fill="hold"/>
                                        <p:tgtEl>
                                          <p:spTgt spid="1030"/>
                                        </p:tgtEl>
                                        <p:attrNameLst>
                                          <p:attrName>ppt_x</p:attrName>
                                        </p:attrNameLst>
                                      </p:cBhvr>
                                      <p:tavLst>
                                        <p:tav tm="0">
                                          <p:val>
                                            <p:strVal val="#ppt_x"/>
                                          </p:val>
                                        </p:tav>
                                        <p:tav tm="100000">
                                          <p:val>
                                            <p:strVal val="#ppt_x"/>
                                          </p:val>
                                        </p:tav>
                                      </p:tavLst>
                                    </p:anim>
                                    <p:anim calcmode="lin" valueType="num">
                                      <p:cBhvr additive="base">
                                        <p:cTn id="40" dur="500" fill="hold"/>
                                        <p:tgtEl>
                                          <p:spTgt spid="10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34"/>
                                        </p:tgtEl>
                                        <p:attrNameLst>
                                          <p:attrName>style.visibility</p:attrName>
                                        </p:attrNameLst>
                                      </p:cBhvr>
                                      <p:to>
                                        <p:strVal val="visible"/>
                                      </p:to>
                                    </p:set>
                                    <p:anim calcmode="lin" valueType="num">
                                      <p:cBhvr additive="base">
                                        <p:cTn id="43" dur="500" fill="hold"/>
                                        <p:tgtEl>
                                          <p:spTgt spid="1034"/>
                                        </p:tgtEl>
                                        <p:attrNameLst>
                                          <p:attrName>ppt_x</p:attrName>
                                        </p:attrNameLst>
                                      </p:cBhvr>
                                      <p:tavLst>
                                        <p:tav tm="0">
                                          <p:val>
                                            <p:strVal val="#ppt_x"/>
                                          </p:val>
                                        </p:tav>
                                        <p:tav tm="100000">
                                          <p:val>
                                            <p:strVal val="#ppt_x"/>
                                          </p:val>
                                        </p:tav>
                                      </p:tavLst>
                                    </p:anim>
                                    <p:anim calcmode="lin" valueType="num">
                                      <p:cBhvr additive="base">
                                        <p:cTn id="44" dur="500" fill="hold"/>
                                        <p:tgtEl>
                                          <p:spTgt spid="103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additive="base">
                                        <p:cTn id="47" dur="500" fill="hold"/>
                                        <p:tgtEl>
                                          <p:spTgt spid="1032"/>
                                        </p:tgtEl>
                                        <p:attrNameLst>
                                          <p:attrName>ppt_x</p:attrName>
                                        </p:attrNameLst>
                                      </p:cBhvr>
                                      <p:tavLst>
                                        <p:tav tm="0">
                                          <p:val>
                                            <p:strVal val="#ppt_x"/>
                                          </p:val>
                                        </p:tav>
                                        <p:tav tm="100000">
                                          <p:val>
                                            <p:strVal val="#ppt_x"/>
                                          </p:val>
                                        </p:tav>
                                      </p:tavLst>
                                    </p:anim>
                                    <p:anim calcmode="lin" valueType="num">
                                      <p:cBhvr additive="base">
                                        <p:cTn id="48" dur="500" fill="hold"/>
                                        <p:tgtEl>
                                          <p:spTgt spid="103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36"/>
                                        </p:tgtEl>
                                        <p:attrNameLst>
                                          <p:attrName>style.visibility</p:attrName>
                                        </p:attrNameLst>
                                      </p:cBhvr>
                                      <p:to>
                                        <p:strVal val="visible"/>
                                      </p:to>
                                    </p:set>
                                    <p:anim calcmode="lin" valueType="num">
                                      <p:cBhvr additive="base">
                                        <p:cTn id="51" dur="500" fill="hold"/>
                                        <p:tgtEl>
                                          <p:spTgt spid="1036"/>
                                        </p:tgtEl>
                                        <p:attrNameLst>
                                          <p:attrName>ppt_x</p:attrName>
                                        </p:attrNameLst>
                                      </p:cBhvr>
                                      <p:tavLst>
                                        <p:tav tm="0">
                                          <p:val>
                                            <p:strVal val="#ppt_x"/>
                                          </p:val>
                                        </p:tav>
                                        <p:tav tm="100000">
                                          <p:val>
                                            <p:strVal val="#ppt_x"/>
                                          </p:val>
                                        </p:tav>
                                      </p:tavLst>
                                    </p:anim>
                                    <p:anim calcmode="lin" valueType="num">
                                      <p:cBhvr additive="base">
                                        <p:cTn id="52"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 calcmode="lin" valueType="num">
                                      <p:cBhvr additive="base">
                                        <p:cTn id="5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 calcmode="lin" valueType="num">
                                      <p:cBhvr additive="base">
                                        <p:cTn id="6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 end="1"/>
                                            </p:txEl>
                                          </p:spTgt>
                                        </p:tgtEl>
                                        <p:attrNameLst>
                                          <p:attrName>style.visibility</p:attrName>
                                        </p:attrNameLst>
                                      </p:cBhvr>
                                      <p:to>
                                        <p:strVal val="visible"/>
                                      </p:to>
                                    </p:set>
                                    <p:anim calcmode="lin" valueType="num">
                                      <p:cBhvr additive="base">
                                        <p:cTn id="6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 calcmode="lin" valueType="num">
                                      <p:cBhvr additive="base">
                                        <p:cTn id="7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
                                            <p:txEl>
                                              <p:pRg st="3" end="3"/>
                                            </p:txEl>
                                          </p:spTgt>
                                        </p:tgtEl>
                                        <p:attrNameLst>
                                          <p:attrName>style.visibility</p:attrName>
                                        </p:attrNameLst>
                                      </p:cBhvr>
                                      <p:to>
                                        <p:strVal val="visible"/>
                                      </p:to>
                                    </p:set>
                                    <p:anim calcmode="lin" valueType="num">
                                      <p:cBhvr additive="base">
                                        <p:cTn id="7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038"/>
                                        </p:tgtEl>
                                        <p:attrNameLst>
                                          <p:attrName>style.visibility</p:attrName>
                                        </p:attrNameLst>
                                      </p:cBhvr>
                                      <p:to>
                                        <p:strVal val="visible"/>
                                      </p:to>
                                    </p:set>
                                    <p:anim calcmode="lin" valueType="num">
                                      <p:cBhvr additive="base">
                                        <p:cTn id="81" dur="500" fill="hold"/>
                                        <p:tgtEl>
                                          <p:spTgt spid="1038"/>
                                        </p:tgtEl>
                                        <p:attrNameLst>
                                          <p:attrName>ppt_x</p:attrName>
                                        </p:attrNameLst>
                                      </p:cBhvr>
                                      <p:tavLst>
                                        <p:tav tm="0">
                                          <p:val>
                                            <p:strVal val="#ppt_x"/>
                                          </p:val>
                                        </p:tav>
                                        <p:tav tm="100000">
                                          <p:val>
                                            <p:strVal val="#ppt_x"/>
                                          </p:val>
                                        </p:tav>
                                      </p:tavLst>
                                    </p:anim>
                                    <p:anim calcmode="lin" valueType="num">
                                      <p:cBhvr additive="base">
                                        <p:cTn id="82" dur="500" fill="hold"/>
                                        <p:tgtEl>
                                          <p:spTgt spid="1038"/>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040"/>
                                        </p:tgtEl>
                                        <p:attrNameLst>
                                          <p:attrName>style.visibility</p:attrName>
                                        </p:attrNameLst>
                                      </p:cBhvr>
                                      <p:to>
                                        <p:strVal val="visible"/>
                                      </p:to>
                                    </p:set>
                                    <p:anim calcmode="lin" valueType="num">
                                      <p:cBhvr additive="base">
                                        <p:cTn id="85" dur="500" fill="hold"/>
                                        <p:tgtEl>
                                          <p:spTgt spid="1040"/>
                                        </p:tgtEl>
                                        <p:attrNameLst>
                                          <p:attrName>ppt_x</p:attrName>
                                        </p:attrNameLst>
                                      </p:cBhvr>
                                      <p:tavLst>
                                        <p:tav tm="0">
                                          <p:val>
                                            <p:strVal val="#ppt_x"/>
                                          </p:val>
                                        </p:tav>
                                        <p:tav tm="100000">
                                          <p:val>
                                            <p:strVal val="#ppt_x"/>
                                          </p:val>
                                        </p:tav>
                                      </p:tavLst>
                                    </p:anim>
                                    <p:anim calcmode="lin" valueType="num">
                                      <p:cBhvr additive="base">
                                        <p:cTn id="86" dur="500" fill="hold"/>
                                        <p:tgtEl>
                                          <p:spTgt spid="1040"/>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044"/>
                                        </p:tgtEl>
                                        <p:attrNameLst>
                                          <p:attrName>style.visibility</p:attrName>
                                        </p:attrNameLst>
                                      </p:cBhvr>
                                      <p:to>
                                        <p:strVal val="visible"/>
                                      </p:to>
                                    </p:set>
                                    <p:anim calcmode="lin" valueType="num">
                                      <p:cBhvr additive="base">
                                        <p:cTn id="89" dur="500" fill="hold"/>
                                        <p:tgtEl>
                                          <p:spTgt spid="1044"/>
                                        </p:tgtEl>
                                        <p:attrNameLst>
                                          <p:attrName>ppt_x</p:attrName>
                                        </p:attrNameLst>
                                      </p:cBhvr>
                                      <p:tavLst>
                                        <p:tav tm="0">
                                          <p:val>
                                            <p:strVal val="#ppt_x"/>
                                          </p:val>
                                        </p:tav>
                                        <p:tav tm="100000">
                                          <p:val>
                                            <p:strVal val="#ppt_x"/>
                                          </p:val>
                                        </p:tav>
                                      </p:tavLst>
                                    </p:anim>
                                    <p:anim calcmode="lin" valueType="num">
                                      <p:cBhvr additive="base">
                                        <p:cTn id="90" dur="500" fill="hold"/>
                                        <p:tgtEl>
                                          <p:spTgt spid="1044"/>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042"/>
                                        </p:tgtEl>
                                        <p:attrNameLst>
                                          <p:attrName>style.visibility</p:attrName>
                                        </p:attrNameLst>
                                      </p:cBhvr>
                                      <p:to>
                                        <p:strVal val="visible"/>
                                      </p:to>
                                    </p:set>
                                    <p:anim calcmode="lin" valueType="num">
                                      <p:cBhvr additive="base">
                                        <p:cTn id="93" dur="500" fill="hold"/>
                                        <p:tgtEl>
                                          <p:spTgt spid="1042"/>
                                        </p:tgtEl>
                                        <p:attrNameLst>
                                          <p:attrName>ppt_x</p:attrName>
                                        </p:attrNameLst>
                                      </p:cBhvr>
                                      <p:tavLst>
                                        <p:tav tm="0">
                                          <p:val>
                                            <p:strVal val="#ppt_x"/>
                                          </p:val>
                                        </p:tav>
                                        <p:tav tm="100000">
                                          <p:val>
                                            <p:strVal val="#ppt_x"/>
                                          </p:val>
                                        </p:tav>
                                      </p:tavLst>
                                    </p:anim>
                                    <p:anim calcmode="lin" valueType="num">
                                      <p:cBhvr additive="base">
                                        <p:cTn id="94" dur="500" fill="hold"/>
                                        <p:tgtEl>
                                          <p:spTgt spid="104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8">
                                            <p:txEl>
                                              <p:pRg st="0" end="0"/>
                                            </p:txEl>
                                          </p:spTgt>
                                        </p:tgtEl>
                                        <p:attrNameLst>
                                          <p:attrName>style.visibility</p:attrName>
                                        </p:attrNameLst>
                                      </p:cBhvr>
                                      <p:to>
                                        <p:strVal val="visible"/>
                                      </p:to>
                                    </p:set>
                                    <p:anim calcmode="lin" valueType="num">
                                      <p:cBhvr additive="base">
                                        <p:cTn id="9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4038600" cy="1219200"/>
          </a:xfrm>
        </p:spPr>
        <p:txBody>
          <a:bodyPr>
            <a:normAutofit fontScale="90000"/>
          </a:bodyPr>
          <a:lstStyle/>
          <a:p>
            <a:r>
              <a:rPr lang="en-US" baseline="0" dirty="0" smtClean="0"/>
              <a:t> </a:t>
            </a:r>
            <a:r>
              <a:rPr lang="en-US" baseline="0" dirty="0" smtClean="0">
                <a:solidFill>
                  <a:srgbClr val="FF0000"/>
                </a:solidFill>
              </a:rPr>
              <a:t>Meat Eating               Animals</a:t>
            </a:r>
            <a:r>
              <a:rPr lang="en-US" baseline="0" dirty="0" smtClean="0"/>
              <a:t>	</a:t>
            </a:r>
            <a:endParaRPr lang="en-US" dirty="0"/>
          </a:p>
        </p:txBody>
      </p:sp>
      <p:sp>
        <p:nvSpPr>
          <p:cNvPr id="4" name="Content Placeholder 3"/>
          <p:cNvSpPr>
            <a:spLocks noGrp="1"/>
          </p:cNvSpPr>
          <p:nvPr>
            <p:ph sz="half" idx="1"/>
          </p:nvPr>
        </p:nvSpPr>
        <p:spPr>
          <a:xfrm>
            <a:off x="457200" y="1905000"/>
            <a:ext cx="4038600" cy="2743200"/>
          </a:xfrm>
        </p:spPr>
        <p:txBody>
          <a:bodyPr/>
          <a:lstStyle/>
          <a:p>
            <a:r>
              <a:rPr lang="en-US" baseline="0" dirty="0" smtClean="0">
                <a:solidFill>
                  <a:srgbClr val="FF0000"/>
                </a:solidFill>
              </a:rPr>
              <a:t>Teeth: Sharp and big</a:t>
            </a:r>
          </a:p>
          <a:p>
            <a:pPr lvl="1"/>
            <a:r>
              <a:rPr lang="en-US" baseline="0" dirty="0" smtClean="0">
                <a:solidFill>
                  <a:srgbClr val="FF0000"/>
                </a:solidFill>
              </a:rPr>
              <a:t>Used to cut</a:t>
            </a:r>
            <a:r>
              <a:rPr lang="en-US" dirty="0" smtClean="0">
                <a:solidFill>
                  <a:srgbClr val="FF0000"/>
                </a:solidFill>
              </a:rPr>
              <a:t> meat</a:t>
            </a:r>
            <a:endParaRPr lang="en-US" dirty="0">
              <a:solidFill>
                <a:srgbClr val="FF0000"/>
              </a:solidFill>
            </a:endParaRPr>
          </a:p>
        </p:txBody>
      </p:sp>
      <p:sp>
        <p:nvSpPr>
          <p:cNvPr id="5" name="Content Placeholder 4"/>
          <p:cNvSpPr>
            <a:spLocks noGrp="1"/>
          </p:cNvSpPr>
          <p:nvPr>
            <p:ph sz="half" idx="2"/>
          </p:nvPr>
        </p:nvSpPr>
        <p:spPr>
          <a:xfrm>
            <a:off x="4648200" y="1905000"/>
            <a:ext cx="4191000" cy="2438400"/>
          </a:xfrm>
        </p:spPr>
        <p:txBody>
          <a:bodyPr>
            <a:normAutofit/>
          </a:bodyPr>
          <a:lstStyle/>
          <a:p>
            <a:r>
              <a:rPr lang="en-US" sz="2400" dirty="0" smtClean="0">
                <a:solidFill>
                  <a:srgbClr val="00B0F0"/>
                </a:solidFill>
              </a:rPr>
              <a:t>Teeth: </a:t>
            </a:r>
            <a:r>
              <a:rPr lang="en-US" sz="2400" baseline="0" dirty="0" smtClean="0">
                <a:solidFill>
                  <a:srgbClr val="00B0F0"/>
                </a:solidFill>
              </a:rPr>
              <a:t>Not Sharp but Flat</a:t>
            </a:r>
          </a:p>
          <a:p>
            <a:pPr lvl="1"/>
            <a:r>
              <a:rPr lang="en-US" baseline="0" dirty="0" smtClean="0">
                <a:solidFill>
                  <a:srgbClr val="00B0F0"/>
                </a:solidFill>
              </a:rPr>
              <a:t>Used to eat grass and other vegetarian</a:t>
            </a:r>
            <a:r>
              <a:rPr lang="en-US" dirty="0" smtClean="0">
                <a:solidFill>
                  <a:srgbClr val="00B0F0"/>
                </a:solidFill>
              </a:rPr>
              <a:t> food. They</a:t>
            </a:r>
            <a:r>
              <a:rPr lang="en-US" baseline="0" dirty="0" smtClean="0">
                <a:solidFill>
                  <a:srgbClr val="00B0F0"/>
                </a:solidFill>
              </a:rPr>
              <a:t> do not need sharp teeth</a:t>
            </a:r>
            <a:endParaRPr lang="en-US" dirty="0">
              <a:solidFill>
                <a:srgbClr val="00B0F0"/>
              </a:solidFill>
            </a:endParaRPr>
          </a:p>
        </p:txBody>
      </p:sp>
      <p:sp>
        <p:nvSpPr>
          <p:cNvPr id="7" name="TextBox 6"/>
          <p:cNvSpPr txBox="1"/>
          <p:nvPr/>
        </p:nvSpPr>
        <p:spPr>
          <a:xfrm>
            <a:off x="4953000" y="533400"/>
            <a:ext cx="3657600" cy="1323439"/>
          </a:xfrm>
          <a:prstGeom prst="rect">
            <a:avLst/>
          </a:prstGeom>
          <a:noFill/>
        </p:spPr>
        <p:txBody>
          <a:bodyPr wrap="square" rtlCol="0">
            <a:spAutoFit/>
          </a:bodyPr>
          <a:lstStyle/>
          <a:p>
            <a:pPr algn="ctr"/>
            <a:r>
              <a:rPr lang="en-US" sz="4000" baseline="0" dirty="0" smtClean="0">
                <a:solidFill>
                  <a:srgbClr val="00B0F0"/>
                </a:solidFill>
              </a:rPr>
              <a:t>Non-meat Eating Animals</a:t>
            </a:r>
            <a:endParaRPr lang="en-US" sz="4000" dirty="0">
              <a:solidFill>
                <a:srgbClr val="00B0F0"/>
              </a:solidFill>
            </a:endParaRPr>
          </a:p>
        </p:txBody>
      </p:sp>
      <p:sp>
        <p:nvSpPr>
          <p:cNvPr id="8" name="TextBox 7"/>
          <p:cNvSpPr txBox="1"/>
          <p:nvPr/>
        </p:nvSpPr>
        <p:spPr>
          <a:xfrm>
            <a:off x="381000" y="5029200"/>
            <a:ext cx="8229600" cy="707886"/>
          </a:xfrm>
          <a:prstGeom prst="rect">
            <a:avLst/>
          </a:prstGeom>
          <a:noFill/>
        </p:spPr>
        <p:txBody>
          <a:bodyPr wrap="square" rtlCol="0">
            <a:spAutoFit/>
          </a:bodyPr>
          <a:lstStyle/>
          <a:p>
            <a:pPr algn="ctr"/>
            <a:r>
              <a:rPr lang="en-US" sz="4000" baseline="0" dirty="0" smtClean="0">
                <a:solidFill>
                  <a:srgbClr val="9933FF"/>
                </a:solidFill>
              </a:rPr>
              <a:t>Do</a:t>
            </a:r>
            <a:r>
              <a:rPr lang="en-US" sz="4000" dirty="0" smtClean="0">
                <a:solidFill>
                  <a:srgbClr val="9933FF"/>
                </a:solidFill>
              </a:rPr>
              <a:t> Human Beings</a:t>
            </a:r>
            <a:r>
              <a:rPr lang="en-US" sz="4000" baseline="0" dirty="0" smtClean="0">
                <a:solidFill>
                  <a:srgbClr val="9933FF"/>
                </a:solidFill>
              </a:rPr>
              <a:t> have Sharp Teeth?</a:t>
            </a:r>
            <a:endParaRPr lang="en-US" sz="4000" dirty="0">
              <a:solidFill>
                <a:srgbClr val="9933FF"/>
              </a:solidFill>
            </a:endParaRPr>
          </a:p>
        </p:txBody>
      </p:sp>
      <p:graphicFrame>
        <p:nvGraphicFramePr>
          <p:cNvPr id="2050" name="Object 2"/>
          <p:cNvGraphicFramePr>
            <a:graphicFrameLocks noChangeAspect="1"/>
          </p:cNvGraphicFramePr>
          <p:nvPr/>
        </p:nvGraphicFramePr>
        <p:xfrm>
          <a:off x="1600199" y="2895600"/>
          <a:ext cx="1758589" cy="1828800"/>
        </p:xfrm>
        <a:graphic>
          <a:graphicData uri="http://schemas.openxmlformats.org/presentationml/2006/ole">
            <p:oleObj spid="_x0000_s2050" name="Document" r:id="rId3" imgW="1114920" imgH="1157400" progId="Word.Document.8">
              <p:link updateAutomatic="1"/>
            </p:oleObj>
          </a:graphicData>
        </a:graphic>
      </p:graphicFrame>
      <p:pic>
        <p:nvPicPr>
          <p:cNvPr id="2052" name="Picture 4" descr="http://farm4.static.flickr.com/3304/3417690856_127531689f.jpg"/>
          <p:cNvPicPr>
            <a:picLocks noChangeAspect="1" noChangeArrowheads="1"/>
          </p:cNvPicPr>
          <p:nvPr/>
        </p:nvPicPr>
        <p:blipFill>
          <a:blip r:embed="rId4" cstate="print"/>
          <a:srcRect/>
          <a:stretch>
            <a:fillRect/>
          </a:stretch>
        </p:blipFill>
        <p:spPr bwMode="auto">
          <a:xfrm>
            <a:off x="6248400" y="3505200"/>
            <a:ext cx="1959652" cy="13051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additive="base">
                                        <p:cTn id="3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 calcmode="lin" valueType="num">
                                      <p:cBhvr additive="base">
                                        <p:cTn id="43" dur="500" fill="hold"/>
                                        <p:tgtEl>
                                          <p:spTgt spid="2052"/>
                                        </p:tgtEl>
                                        <p:attrNameLst>
                                          <p:attrName>ppt_x</p:attrName>
                                        </p:attrNameLst>
                                      </p:cBhvr>
                                      <p:tavLst>
                                        <p:tav tm="0">
                                          <p:val>
                                            <p:strVal val="#ppt_x"/>
                                          </p:val>
                                        </p:tav>
                                        <p:tav tm="100000">
                                          <p:val>
                                            <p:strVal val="#ppt_x"/>
                                          </p:val>
                                        </p:tav>
                                      </p:tavLst>
                                    </p:anim>
                                    <p:anim calcmode="lin" valueType="num">
                                      <p:cBhvr additive="base">
                                        <p:cTn id="4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build="p"/>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4038600" cy="1219200"/>
          </a:xfrm>
        </p:spPr>
        <p:txBody>
          <a:bodyPr>
            <a:normAutofit fontScale="90000"/>
          </a:bodyPr>
          <a:lstStyle/>
          <a:p>
            <a:r>
              <a:rPr lang="en-US" baseline="0" dirty="0" smtClean="0"/>
              <a:t> </a:t>
            </a:r>
            <a:r>
              <a:rPr lang="en-US" baseline="0" dirty="0" smtClean="0">
                <a:solidFill>
                  <a:srgbClr val="FF0000"/>
                </a:solidFill>
              </a:rPr>
              <a:t>Meat Eating               Animals</a:t>
            </a:r>
            <a:r>
              <a:rPr lang="en-US" baseline="0" dirty="0" smtClean="0"/>
              <a:t>	</a:t>
            </a:r>
            <a:endParaRPr lang="en-US" dirty="0"/>
          </a:p>
        </p:txBody>
      </p:sp>
      <p:sp>
        <p:nvSpPr>
          <p:cNvPr id="4" name="Content Placeholder 3"/>
          <p:cNvSpPr>
            <a:spLocks noGrp="1"/>
          </p:cNvSpPr>
          <p:nvPr>
            <p:ph sz="half" idx="1"/>
          </p:nvPr>
        </p:nvSpPr>
        <p:spPr>
          <a:xfrm>
            <a:off x="457200" y="1905000"/>
            <a:ext cx="4038600" cy="2743200"/>
          </a:xfrm>
        </p:spPr>
        <p:txBody>
          <a:bodyPr>
            <a:normAutofit/>
          </a:bodyPr>
          <a:lstStyle/>
          <a:p>
            <a:r>
              <a:rPr lang="en-US" sz="2400" dirty="0" smtClean="0">
                <a:solidFill>
                  <a:srgbClr val="FF0000"/>
                </a:solidFill>
              </a:rPr>
              <a:t>Drinking Water</a:t>
            </a:r>
            <a:r>
              <a:rPr lang="en-US" sz="2400" baseline="0" dirty="0" smtClean="0">
                <a:solidFill>
                  <a:srgbClr val="FF0000"/>
                </a:solidFill>
              </a:rPr>
              <a:t>: </a:t>
            </a:r>
            <a:r>
              <a:rPr lang="en-US" sz="2400" dirty="0" smtClean="0">
                <a:solidFill>
                  <a:srgbClr val="FF0000"/>
                </a:solidFill>
              </a:rPr>
              <a:t>use their tongues</a:t>
            </a:r>
            <a:endParaRPr lang="en-US" sz="2400" dirty="0">
              <a:solidFill>
                <a:srgbClr val="FF0000"/>
              </a:solidFill>
            </a:endParaRPr>
          </a:p>
        </p:txBody>
      </p:sp>
      <p:sp>
        <p:nvSpPr>
          <p:cNvPr id="5" name="Content Placeholder 4"/>
          <p:cNvSpPr>
            <a:spLocks noGrp="1"/>
          </p:cNvSpPr>
          <p:nvPr>
            <p:ph sz="half" idx="2"/>
          </p:nvPr>
        </p:nvSpPr>
        <p:spPr>
          <a:xfrm>
            <a:off x="4648200" y="1905000"/>
            <a:ext cx="4191000" cy="2438400"/>
          </a:xfrm>
        </p:spPr>
        <p:txBody>
          <a:bodyPr>
            <a:normAutofit/>
          </a:bodyPr>
          <a:lstStyle/>
          <a:p>
            <a:r>
              <a:rPr lang="en-US" sz="2400" dirty="0" smtClean="0">
                <a:solidFill>
                  <a:srgbClr val="00B0F0"/>
                </a:solidFill>
              </a:rPr>
              <a:t>Drinking Water: </a:t>
            </a:r>
            <a:r>
              <a:rPr lang="en-US" sz="2400" baseline="0" dirty="0" smtClean="0">
                <a:solidFill>
                  <a:srgbClr val="00B0F0"/>
                </a:solidFill>
              </a:rPr>
              <a:t>use</a:t>
            </a:r>
            <a:r>
              <a:rPr lang="en-US" sz="2400" dirty="0" smtClean="0">
                <a:solidFill>
                  <a:srgbClr val="00B0F0"/>
                </a:solidFill>
              </a:rPr>
              <a:t> </a:t>
            </a:r>
            <a:r>
              <a:rPr lang="en-US" sz="2400" baseline="0" dirty="0" smtClean="0">
                <a:solidFill>
                  <a:srgbClr val="00B0F0"/>
                </a:solidFill>
              </a:rPr>
              <a:t>lips-  they cannot drink with  their tongue</a:t>
            </a:r>
            <a:r>
              <a:rPr lang="en-US" baseline="0" dirty="0" smtClean="0"/>
              <a:t>	</a:t>
            </a:r>
            <a:endParaRPr lang="en-US" dirty="0"/>
          </a:p>
        </p:txBody>
      </p:sp>
      <p:sp>
        <p:nvSpPr>
          <p:cNvPr id="7" name="TextBox 6"/>
          <p:cNvSpPr txBox="1"/>
          <p:nvPr/>
        </p:nvSpPr>
        <p:spPr>
          <a:xfrm>
            <a:off x="4953000" y="533400"/>
            <a:ext cx="3657600" cy="1323439"/>
          </a:xfrm>
          <a:prstGeom prst="rect">
            <a:avLst/>
          </a:prstGeom>
          <a:noFill/>
        </p:spPr>
        <p:txBody>
          <a:bodyPr wrap="square" rtlCol="0">
            <a:spAutoFit/>
          </a:bodyPr>
          <a:lstStyle/>
          <a:p>
            <a:pPr algn="ctr"/>
            <a:r>
              <a:rPr lang="en-US" sz="4000" baseline="0" dirty="0" smtClean="0">
                <a:solidFill>
                  <a:srgbClr val="00B0F0"/>
                </a:solidFill>
              </a:rPr>
              <a:t>Non-meat Eating Animals</a:t>
            </a:r>
            <a:endParaRPr lang="en-US" sz="4000" dirty="0">
              <a:solidFill>
                <a:srgbClr val="00B0F0"/>
              </a:solidFill>
            </a:endParaRPr>
          </a:p>
        </p:txBody>
      </p:sp>
      <p:sp>
        <p:nvSpPr>
          <p:cNvPr id="8" name="TextBox 7"/>
          <p:cNvSpPr txBox="1"/>
          <p:nvPr/>
        </p:nvSpPr>
        <p:spPr>
          <a:xfrm>
            <a:off x="457200" y="4800600"/>
            <a:ext cx="8229600" cy="1323439"/>
          </a:xfrm>
          <a:prstGeom prst="rect">
            <a:avLst/>
          </a:prstGeom>
          <a:noFill/>
        </p:spPr>
        <p:txBody>
          <a:bodyPr wrap="square" rtlCol="0">
            <a:spAutoFit/>
          </a:bodyPr>
          <a:lstStyle/>
          <a:p>
            <a:pPr algn="ctr"/>
            <a:r>
              <a:rPr lang="en-US" sz="4000" baseline="0" dirty="0" smtClean="0">
                <a:solidFill>
                  <a:srgbClr val="9933FF"/>
                </a:solidFill>
              </a:rPr>
              <a:t>Do Human Beings use their tongues when they</a:t>
            </a:r>
            <a:r>
              <a:rPr lang="en-US" sz="4000" dirty="0" smtClean="0">
                <a:solidFill>
                  <a:srgbClr val="9933FF"/>
                </a:solidFill>
              </a:rPr>
              <a:t> drink water?</a:t>
            </a:r>
            <a:endParaRPr lang="en-US" sz="4000" dirty="0">
              <a:solidFill>
                <a:srgbClr val="9933FF"/>
              </a:solidFill>
            </a:endParaRPr>
          </a:p>
        </p:txBody>
      </p:sp>
      <p:graphicFrame>
        <p:nvGraphicFramePr>
          <p:cNvPr id="11265" name="Object 1"/>
          <p:cNvGraphicFramePr>
            <a:graphicFrameLocks noChangeAspect="1"/>
          </p:cNvGraphicFramePr>
          <p:nvPr/>
        </p:nvGraphicFramePr>
        <p:xfrm>
          <a:off x="1447800" y="2895600"/>
          <a:ext cx="1823115" cy="1477963"/>
        </p:xfrm>
        <a:graphic>
          <a:graphicData uri="http://schemas.openxmlformats.org/presentationml/2006/ole">
            <p:oleObj spid="_x0000_s11265" name="Document" r:id="rId3" imgW="2181960" imgH="1765800" progId="Word.Document.8">
              <p:link updateAutomatic="1"/>
            </p:oleObj>
          </a:graphicData>
        </a:graphic>
      </p:graphicFrame>
      <p:graphicFrame>
        <p:nvGraphicFramePr>
          <p:cNvPr id="11266" name="Object 2"/>
          <p:cNvGraphicFramePr>
            <a:graphicFrameLocks noChangeAspect="1"/>
          </p:cNvGraphicFramePr>
          <p:nvPr/>
        </p:nvGraphicFramePr>
        <p:xfrm>
          <a:off x="6096000" y="2875722"/>
          <a:ext cx="1371600" cy="1696278"/>
        </p:xfrm>
        <a:graphic>
          <a:graphicData uri="http://schemas.openxmlformats.org/presentationml/2006/ole">
            <p:oleObj spid="_x0000_s11266" name="Document" r:id="rId4" imgW="1315080" imgH="1623960" progId="Word.Document.8">
              <p:link updateAutomatic="1"/>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5"/>
                                        </p:tgtEl>
                                        <p:attrNameLst>
                                          <p:attrName>style.visibility</p:attrName>
                                        </p:attrNameLst>
                                      </p:cBhvr>
                                      <p:to>
                                        <p:strVal val="visible"/>
                                      </p:to>
                                    </p:set>
                                    <p:anim calcmode="lin" valueType="num">
                                      <p:cBhvr additive="base">
                                        <p:cTn id="19" dur="500" fill="hold"/>
                                        <p:tgtEl>
                                          <p:spTgt spid="11265"/>
                                        </p:tgtEl>
                                        <p:attrNameLst>
                                          <p:attrName>ppt_x</p:attrName>
                                        </p:attrNameLst>
                                      </p:cBhvr>
                                      <p:tavLst>
                                        <p:tav tm="0">
                                          <p:val>
                                            <p:strVal val="#ppt_x"/>
                                          </p:val>
                                        </p:tav>
                                        <p:tav tm="100000">
                                          <p:val>
                                            <p:strVal val="#ppt_x"/>
                                          </p:val>
                                        </p:tav>
                                      </p:tavLst>
                                    </p:anim>
                                    <p:anim calcmode="lin" valueType="num">
                                      <p:cBhvr additive="base">
                                        <p:cTn id="20" dur="500" fill="hold"/>
                                        <p:tgtEl>
                                          <p:spTgt spid="112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6"/>
                                        </p:tgtEl>
                                        <p:attrNameLst>
                                          <p:attrName>style.visibility</p:attrName>
                                        </p:attrNameLst>
                                      </p:cBhvr>
                                      <p:to>
                                        <p:strVal val="visible"/>
                                      </p:to>
                                    </p:set>
                                    <p:anim calcmode="lin" valueType="num">
                                      <p:cBhvr additive="base">
                                        <p:cTn id="37" dur="500" fill="hold"/>
                                        <p:tgtEl>
                                          <p:spTgt spid="11266"/>
                                        </p:tgtEl>
                                        <p:attrNameLst>
                                          <p:attrName>ppt_x</p:attrName>
                                        </p:attrNameLst>
                                      </p:cBhvr>
                                      <p:tavLst>
                                        <p:tav tm="0">
                                          <p:val>
                                            <p:strVal val="#ppt_x"/>
                                          </p:val>
                                        </p:tav>
                                        <p:tav tm="100000">
                                          <p:val>
                                            <p:strVal val="#ppt_x"/>
                                          </p:val>
                                        </p:tav>
                                      </p:tavLst>
                                    </p:anim>
                                    <p:anim calcmode="lin" valueType="num">
                                      <p:cBhvr additive="base">
                                        <p:cTn id="3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build="p"/>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4038600" cy="1219200"/>
          </a:xfrm>
        </p:spPr>
        <p:txBody>
          <a:bodyPr>
            <a:normAutofit fontScale="90000"/>
          </a:bodyPr>
          <a:lstStyle/>
          <a:p>
            <a:r>
              <a:rPr lang="en-US" baseline="0" dirty="0" smtClean="0"/>
              <a:t> </a:t>
            </a:r>
            <a:r>
              <a:rPr lang="en-US" baseline="0" dirty="0" smtClean="0">
                <a:solidFill>
                  <a:srgbClr val="FF0000"/>
                </a:solidFill>
              </a:rPr>
              <a:t>Meat Eating               Animals</a:t>
            </a:r>
            <a:r>
              <a:rPr lang="en-US" baseline="0" dirty="0" smtClean="0"/>
              <a:t>	</a:t>
            </a:r>
            <a:endParaRPr lang="en-US" dirty="0"/>
          </a:p>
        </p:txBody>
      </p:sp>
      <p:sp>
        <p:nvSpPr>
          <p:cNvPr id="4" name="Content Placeholder 3"/>
          <p:cNvSpPr>
            <a:spLocks noGrp="1"/>
          </p:cNvSpPr>
          <p:nvPr>
            <p:ph sz="half" idx="1"/>
          </p:nvPr>
        </p:nvSpPr>
        <p:spPr>
          <a:xfrm>
            <a:off x="457200" y="1905000"/>
            <a:ext cx="4038600" cy="2743200"/>
          </a:xfrm>
        </p:spPr>
        <p:txBody>
          <a:bodyPr>
            <a:normAutofit/>
          </a:bodyPr>
          <a:lstStyle/>
          <a:p>
            <a:r>
              <a:rPr lang="en-US" baseline="0" dirty="0" smtClean="0">
                <a:solidFill>
                  <a:srgbClr val="FF0000"/>
                </a:solidFill>
              </a:rPr>
              <a:t>Intestine: they have a small intestine so meat does not stay long in their</a:t>
            </a:r>
            <a:r>
              <a:rPr lang="en-US" dirty="0" smtClean="0">
                <a:solidFill>
                  <a:srgbClr val="FF0000"/>
                </a:solidFill>
              </a:rPr>
              <a:t> </a:t>
            </a:r>
            <a:r>
              <a:rPr lang="en-US" baseline="0" dirty="0" smtClean="0">
                <a:solidFill>
                  <a:srgbClr val="FF0000"/>
                </a:solidFill>
              </a:rPr>
              <a:t>bodies</a:t>
            </a:r>
            <a:endParaRPr lang="en-US" dirty="0">
              <a:solidFill>
                <a:srgbClr val="FF0000"/>
              </a:solidFill>
            </a:endParaRPr>
          </a:p>
        </p:txBody>
      </p:sp>
      <p:sp>
        <p:nvSpPr>
          <p:cNvPr id="5" name="Content Placeholder 4"/>
          <p:cNvSpPr>
            <a:spLocks noGrp="1"/>
          </p:cNvSpPr>
          <p:nvPr>
            <p:ph sz="half" idx="2"/>
          </p:nvPr>
        </p:nvSpPr>
        <p:spPr>
          <a:xfrm>
            <a:off x="4648200" y="1905000"/>
            <a:ext cx="4191000" cy="2438400"/>
          </a:xfrm>
        </p:spPr>
        <p:txBody>
          <a:bodyPr>
            <a:normAutofit/>
          </a:bodyPr>
          <a:lstStyle/>
          <a:p>
            <a:r>
              <a:rPr lang="en-US" dirty="0" smtClean="0">
                <a:solidFill>
                  <a:srgbClr val="00B0F0"/>
                </a:solidFill>
              </a:rPr>
              <a:t>Intestine:</a:t>
            </a:r>
            <a:r>
              <a:rPr lang="en-US" baseline="0" dirty="0" smtClean="0">
                <a:solidFill>
                  <a:srgbClr val="00B0F0"/>
                </a:solidFill>
              </a:rPr>
              <a:t>  they have a big intestine</a:t>
            </a:r>
            <a:r>
              <a:rPr lang="en-US" dirty="0" smtClean="0">
                <a:solidFill>
                  <a:srgbClr val="00B0F0"/>
                </a:solidFill>
              </a:rPr>
              <a:t> which is n</a:t>
            </a:r>
            <a:r>
              <a:rPr lang="en-US" baseline="0" dirty="0" smtClean="0">
                <a:solidFill>
                  <a:srgbClr val="00B0F0"/>
                </a:solidFill>
              </a:rPr>
              <a:t>ot suitable for meat</a:t>
            </a:r>
            <a:endParaRPr lang="en-US" dirty="0">
              <a:solidFill>
                <a:srgbClr val="00B0F0"/>
              </a:solidFill>
            </a:endParaRPr>
          </a:p>
        </p:txBody>
      </p:sp>
      <p:sp>
        <p:nvSpPr>
          <p:cNvPr id="7" name="TextBox 6"/>
          <p:cNvSpPr txBox="1"/>
          <p:nvPr/>
        </p:nvSpPr>
        <p:spPr>
          <a:xfrm>
            <a:off x="4953000" y="533400"/>
            <a:ext cx="3657600" cy="1323439"/>
          </a:xfrm>
          <a:prstGeom prst="rect">
            <a:avLst/>
          </a:prstGeom>
          <a:noFill/>
        </p:spPr>
        <p:txBody>
          <a:bodyPr wrap="square" rtlCol="0">
            <a:spAutoFit/>
          </a:bodyPr>
          <a:lstStyle/>
          <a:p>
            <a:pPr algn="ctr"/>
            <a:r>
              <a:rPr lang="en-US" sz="4000" baseline="0" dirty="0" smtClean="0">
                <a:solidFill>
                  <a:srgbClr val="00B0F0"/>
                </a:solidFill>
              </a:rPr>
              <a:t>Non-meat Eating Animals</a:t>
            </a:r>
            <a:endParaRPr lang="en-US" sz="4000" dirty="0">
              <a:solidFill>
                <a:srgbClr val="00B0F0"/>
              </a:solidFill>
            </a:endParaRPr>
          </a:p>
        </p:txBody>
      </p:sp>
      <p:sp>
        <p:nvSpPr>
          <p:cNvPr id="8" name="TextBox 7"/>
          <p:cNvSpPr txBox="1"/>
          <p:nvPr/>
        </p:nvSpPr>
        <p:spPr>
          <a:xfrm>
            <a:off x="457200" y="4419600"/>
            <a:ext cx="8229600" cy="1323439"/>
          </a:xfrm>
          <a:prstGeom prst="rect">
            <a:avLst/>
          </a:prstGeom>
          <a:noFill/>
        </p:spPr>
        <p:txBody>
          <a:bodyPr wrap="square" rtlCol="0">
            <a:spAutoFit/>
          </a:bodyPr>
          <a:lstStyle/>
          <a:p>
            <a:pPr algn="ctr"/>
            <a:r>
              <a:rPr lang="en-US" sz="4000" baseline="0" dirty="0" smtClean="0">
                <a:solidFill>
                  <a:srgbClr val="9933FF"/>
                </a:solidFill>
              </a:rPr>
              <a:t>Do Human Beings have</a:t>
            </a:r>
            <a:r>
              <a:rPr lang="en-US" sz="4000" dirty="0" smtClean="0">
                <a:solidFill>
                  <a:srgbClr val="9933FF"/>
                </a:solidFill>
              </a:rPr>
              <a:t> a big intestine or a small intestine?</a:t>
            </a:r>
            <a:endParaRPr lang="en-US" sz="4000" dirty="0">
              <a:solidFill>
                <a:srgbClr val="99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build="p"/>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4038600" cy="1219200"/>
          </a:xfrm>
        </p:spPr>
        <p:txBody>
          <a:bodyPr>
            <a:normAutofit fontScale="90000"/>
          </a:bodyPr>
          <a:lstStyle/>
          <a:p>
            <a:r>
              <a:rPr lang="en-US" baseline="0" dirty="0" smtClean="0"/>
              <a:t> </a:t>
            </a:r>
            <a:r>
              <a:rPr lang="en-US" baseline="0" dirty="0" smtClean="0">
                <a:solidFill>
                  <a:srgbClr val="FF0000"/>
                </a:solidFill>
              </a:rPr>
              <a:t>Meat Eating               Animals</a:t>
            </a:r>
            <a:r>
              <a:rPr lang="en-US" baseline="0" dirty="0" smtClean="0"/>
              <a:t>	</a:t>
            </a:r>
            <a:endParaRPr lang="en-US" dirty="0"/>
          </a:p>
        </p:txBody>
      </p:sp>
      <p:sp>
        <p:nvSpPr>
          <p:cNvPr id="4" name="Content Placeholder 3"/>
          <p:cNvSpPr>
            <a:spLocks noGrp="1"/>
          </p:cNvSpPr>
          <p:nvPr>
            <p:ph sz="half" idx="1"/>
          </p:nvPr>
        </p:nvSpPr>
        <p:spPr>
          <a:xfrm>
            <a:off x="457200" y="1905000"/>
            <a:ext cx="4038600" cy="2743200"/>
          </a:xfrm>
        </p:spPr>
        <p:txBody>
          <a:bodyPr>
            <a:normAutofit/>
          </a:bodyPr>
          <a:lstStyle/>
          <a:p>
            <a:r>
              <a:rPr lang="en-US" sz="2400" baseline="0" dirty="0" smtClean="0">
                <a:solidFill>
                  <a:srgbClr val="FF0000"/>
                </a:solidFill>
              </a:rPr>
              <a:t>Nails: they have paws with sharp nails</a:t>
            </a:r>
            <a:r>
              <a:rPr lang="en-US" sz="2400" dirty="0" smtClean="0">
                <a:solidFill>
                  <a:srgbClr val="FF0000"/>
                </a:solidFill>
              </a:rPr>
              <a:t> which is used to</a:t>
            </a:r>
            <a:r>
              <a:rPr lang="en-US" sz="2400" baseline="0" dirty="0" smtClean="0">
                <a:solidFill>
                  <a:srgbClr val="FF0000"/>
                </a:solidFill>
              </a:rPr>
              <a:t> hold meat or to cut it</a:t>
            </a:r>
            <a:r>
              <a:rPr lang="en-US" sz="2400" baseline="0" dirty="0" smtClean="0"/>
              <a:t>.</a:t>
            </a:r>
            <a:endParaRPr lang="en-US" sz="2400" dirty="0"/>
          </a:p>
        </p:txBody>
      </p:sp>
      <p:sp>
        <p:nvSpPr>
          <p:cNvPr id="5" name="Content Placeholder 4"/>
          <p:cNvSpPr>
            <a:spLocks noGrp="1"/>
          </p:cNvSpPr>
          <p:nvPr>
            <p:ph sz="half" idx="2"/>
          </p:nvPr>
        </p:nvSpPr>
        <p:spPr>
          <a:xfrm>
            <a:off x="4648200" y="1905000"/>
            <a:ext cx="4191000" cy="2438400"/>
          </a:xfrm>
        </p:spPr>
        <p:txBody>
          <a:bodyPr>
            <a:normAutofit/>
          </a:bodyPr>
          <a:lstStyle/>
          <a:p>
            <a:r>
              <a:rPr lang="en-US" sz="2400" dirty="0" smtClean="0">
                <a:solidFill>
                  <a:srgbClr val="00B0F0"/>
                </a:solidFill>
              </a:rPr>
              <a:t>Nails: they</a:t>
            </a:r>
            <a:r>
              <a:rPr lang="en-US" sz="2400" baseline="0" dirty="0" smtClean="0">
                <a:solidFill>
                  <a:srgbClr val="00B0F0"/>
                </a:solidFill>
              </a:rPr>
              <a:t> do not have </a:t>
            </a:r>
            <a:r>
              <a:rPr lang="en-US" sz="2400" dirty="0" smtClean="0">
                <a:solidFill>
                  <a:srgbClr val="00B0F0"/>
                </a:solidFill>
              </a:rPr>
              <a:t>s</a:t>
            </a:r>
            <a:r>
              <a:rPr lang="en-US" sz="2400" baseline="0" dirty="0" smtClean="0">
                <a:solidFill>
                  <a:srgbClr val="00B0F0"/>
                </a:solidFill>
              </a:rPr>
              <a:t>harp nails they do not need them to eat Grass or </a:t>
            </a:r>
            <a:r>
              <a:rPr lang="en-US" sz="2400" baseline="0" dirty="0" smtClean="0">
                <a:solidFill>
                  <a:srgbClr val="00B0F0"/>
                </a:solidFill>
              </a:rPr>
              <a:t>Veg.</a:t>
            </a:r>
            <a:r>
              <a:rPr lang="en-US" sz="2400" dirty="0" smtClean="0">
                <a:solidFill>
                  <a:srgbClr val="00B0F0"/>
                </a:solidFill>
              </a:rPr>
              <a:t> </a:t>
            </a:r>
            <a:r>
              <a:rPr lang="en-US" sz="2400" baseline="0" dirty="0" smtClean="0">
                <a:solidFill>
                  <a:srgbClr val="00B0F0"/>
                </a:solidFill>
              </a:rPr>
              <a:t>Food</a:t>
            </a:r>
            <a:endParaRPr lang="en-US" sz="2400" dirty="0">
              <a:solidFill>
                <a:srgbClr val="00B0F0"/>
              </a:solidFill>
            </a:endParaRPr>
          </a:p>
        </p:txBody>
      </p:sp>
      <p:sp>
        <p:nvSpPr>
          <p:cNvPr id="7" name="TextBox 6"/>
          <p:cNvSpPr txBox="1"/>
          <p:nvPr/>
        </p:nvSpPr>
        <p:spPr>
          <a:xfrm>
            <a:off x="4953000" y="533400"/>
            <a:ext cx="3657600" cy="1323439"/>
          </a:xfrm>
          <a:prstGeom prst="rect">
            <a:avLst/>
          </a:prstGeom>
          <a:noFill/>
        </p:spPr>
        <p:txBody>
          <a:bodyPr wrap="square" rtlCol="0">
            <a:spAutoFit/>
          </a:bodyPr>
          <a:lstStyle/>
          <a:p>
            <a:pPr algn="ctr"/>
            <a:r>
              <a:rPr lang="en-US" sz="4000" baseline="0" dirty="0" smtClean="0">
                <a:solidFill>
                  <a:srgbClr val="00B0F0"/>
                </a:solidFill>
              </a:rPr>
              <a:t>Non-meat Eating Animals</a:t>
            </a:r>
            <a:endParaRPr lang="en-US" sz="4000" dirty="0">
              <a:solidFill>
                <a:srgbClr val="00B0F0"/>
              </a:solidFill>
            </a:endParaRPr>
          </a:p>
        </p:txBody>
      </p:sp>
      <p:sp>
        <p:nvSpPr>
          <p:cNvPr id="8" name="TextBox 7"/>
          <p:cNvSpPr txBox="1"/>
          <p:nvPr/>
        </p:nvSpPr>
        <p:spPr>
          <a:xfrm>
            <a:off x="533400" y="5105400"/>
            <a:ext cx="8229600" cy="1323439"/>
          </a:xfrm>
          <a:prstGeom prst="rect">
            <a:avLst/>
          </a:prstGeom>
          <a:noFill/>
        </p:spPr>
        <p:txBody>
          <a:bodyPr wrap="square" rtlCol="0">
            <a:spAutoFit/>
          </a:bodyPr>
          <a:lstStyle/>
          <a:p>
            <a:pPr algn="ctr"/>
            <a:r>
              <a:rPr lang="en-US" sz="4000" baseline="0" dirty="0" smtClean="0">
                <a:solidFill>
                  <a:srgbClr val="9933FF"/>
                </a:solidFill>
              </a:rPr>
              <a:t>Do Human Beings have</a:t>
            </a:r>
            <a:r>
              <a:rPr lang="en-US" sz="4000" dirty="0" smtClean="0">
                <a:solidFill>
                  <a:srgbClr val="9933FF"/>
                </a:solidFill>
              </a:rPr>
              <a:t> sharp nails or fingers?</a:t>
            </a:r>
            <a:endParaRPr lang="en-US" sz="4000" dirty="0">
              <a:solidFill>
                <a:srgbClr val="9933FF"/>
              </a:solidFill>
            </a:endParaRPr>
          </a:p>
        </p:txBody>
      </p:sp>
      <p:graphicFrame>
        <p:nvGraphicFramePr>
          <p:cNvPr id="9217" name="Object 1"/>
          <p:cNvGraphicFramePr>
            <a:graphicFrameLocks noChangeAspect="1"/>
          </p:cNvGraphicFramePr>
          <p:nvPr/>
        </p:nvGraphicFramePr>
        <p:xfrm>
          <a:off x="1905000" y="3200400"/>
          <a:ext cx="1295400" cy="1972136"/>
        </p:xfrm>
        <a:graphic>
          <a:graphicData uri="http://schemas.openxmlformats.org/presentationml/2006/ole">
            <p:oleObj spid="_x0000_s9217" name="Document" r:id="rId3" imgW="1229400" imgH="1866960" progId="Word.Document.8">
              <p:link updateAutomatic="1"/>
            </p:oleObj>
          </a:graphicData>
        </a:graphic>
      </p:graphicFrame>
      <p:pic>
        <p:nvPicPr>
          <p:cNvPr id="9219" name="Picture 3" descr="http://www.istockphoto.com/file_thumbview_approve/6868970/2/istockphoto_6868970-cow-hoof-macro.jpg"/>
          <p:cNvPicPr>
            <a:picLocks noChangeAspect="1" noChangeArrowheads="1"/>
          </p:cNvPicPr>
          <p:nvPr/>
        </p:nvPicPr>
        <p:blipFill>
          <a:blip r:embed="rId4" cstate="print"/>
          <a:srcRect/>
          <a:stretch>
            <a:fillRect/>
          </a:stretch>
        </p:blipFill>
        <p:spPr bwMode="auto">
          <a:xfrm>
            <a:off x="5638800" y="3124200"/>
            <a:ext cx="2247865" cy="2117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7"/>
                                        </p:tgtEl>
                                        <p:attrNameLst>
                                          <p:attrName>style.visibility</p:attrName>
                                        </p:attrNameLst>
                                      </p:cBhvr>
                                      <p:to>
                                        <p:strVal val="visible"/>
                                      </p:to>
                                    </p:set>
                                    <p:anim calcmode="lin" valueType="num">
                                      <p:cBhvr additive="base">
                                        <p:cTn id="19" dur="500" fill="hold"/>
                                        <p:tgtEl>
                                          <p:spTgt spid="9217"/>
                                        </p:tgtEl>
                                        <p:attrNameLst>
                                          <p:attrName>ppt_x</p:attrName>
                                        </p:attrNameLst>
                                      </p:cBhvr>
                                      <p:tavLst>
                                        <p:tav tm="0">
                                          <p:val>
                                            <p:strVal val="#ppt_x"/>
                                          </p:val>
                                        </p:tav>
                                        <p:tav tm="100000">
                                          <p:val>
                                            <p:strVal val="#ppt_x"/>
                                          </p:val>
                                        </p:tav>
                                      </p:tavLst>
                                    </p:anim>
                                    <p:anim calcmode="lin" valueType="num">
                                      <p:cBhvr additive="base">
                                        <p:cTn id="20" dur="500" fill="hold"/>
                                        <p:tgtEl>
                                          <p:spTgt spid="92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219"/>
                                        </p:tgtEl>
                                        <p:attrNameLst>
                                          <p:attrName>style.visibility</p:attrName>
                                        </p:attrNameLst>
                                      </p:cBhvr>
                                      <p:to>
                                        <p:strVal val="visible"/>
                                      </p:to>
                                    </p:set>
                                    <p:anim calcmode="lin" valueType="num">
                                      <p:cBhvr additive="base">
                                        <p:cTn id="37" dur="500" fill="hold"/>
                                        <p:tgtEl>
                                          <p:spTgt spid="9219"/>
                                        </p:tgtEl>
                                        <p:attrNameLst>
                                          <p:attrName>ppt_x</p:attrName>
                                        </p:attrNameLst>
                                      </p:cBhvr>
                                      <p:tavLst>
                                        <p:tav tm="0">
                                          <p:val>
                                            <p:strVal val="#ppt_x"/>
                                          </p:val>
                                        </p:tav>
                                        <p:tav tm="100000">
                                          <p:val>
                                            <p:strVal val="#ppt_x"/>
                                          </p:val>
                                        </p:tav>
                                      </p:tavLst>
                                    </p:anim>
                                    <p:anim calcmode="lin" valueType="num">
                                      <p:cBhvr additive="base">
                                        <p:cTn id="3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build="p"/>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4038600" cy="1219200"/>
          </a:xfrm>
        </p:spPr>
        <p:txBody>
          <a:bodyPr>
            <a:normAutofit fontScale="90000"/>
          </a:bodyPr>
          <a:lstStyle/>
          <a:p>
            <a:r>
              <a:rPr lang="en-US" baseline="0" dirty="0" smtClean="0"/>
              <a:t> </a:t>
            </a:r>
            <a:r>
              <a:rPr lang="en-US" baseline="0" dirty="0" smtClean="0">
                <a:solidFill>
                  <a:srgbClr val="FF0000"/>
                </a:solidFill>
              </a:rPr>
              <a:t>Meat Eating               Animals</a:t>
            </a:r>
            <a:r>
              <a:rPr lang="en-US" baseline="0" dirty="0" smtClean="0"/>
              <a:t>	</a:t>
            </a:r>
            <a:endParaRPr lang="en-US" dirty="0"/>
          </a:p>
        </p:txBody>
      </p:sp>
      <p:sp>
        <p:nvSpPr>
          <p:cNvPr id="4" name="Content Placeholder 3"/>
          <p:cNvSpPr>
            <a:spLocks noGrp="1"/>
          </p:cNvSpPr>
          <p:nvPr>
            <p:ph sz="half" idx="1"/>
          </p:nvPr>
        </p:nvSpPr>
        <p:spPr>
          <a:xfrm>
            <a:off x="457200" y="1905000"/>
            <a:ext cx="4038600" cy="2743200"/>
          </a:xfrm>
        </p:spPr>
        <p:txBody>
          <a:bodyPr>
            <a:normAutofit/>
          </a:bodyPr>
          <a:lstStyle/>
          <a:p>
            <a:r>
              <a:rPr lang="en-US" baseline="0" dirty="0" smtClean="0">
                <a:solidFill>
                  <a:srgbClr val="FF0000"/>
                </a:solidFill>
              </a:rPr>
              <a:t>Behavior-  they are always</a:t>
            </a:r>
            <a:r>
              <a:rPr lang="en-US" dirty="0" smtClean="0">
                <a:solidFill>
                  <a:srgbClr val="FF0000"/>
                </a:solidFill>
              </a:rPr>
              <a:t> </a:t>
            </a:r>
            <a:r>
              <a:rPr lang="en-US" baseline="0" dirty="0" smtClean="0">
                <a:solidFill>
                  <a:srgbClr val="FF0000"/>
                </a:solidFill>
              </a:rPr>
              <a:t>wild in nature</a:t>
            </a:r>
            <a:endParaRPr lang="en-US" dirty="0">
              <a:solidFill>
                <a:srgbClr val="FF0000"/>
              </a:solidFill>
            </a:endParaRPr>
          </a:p>
        </p:txBody>
      </p:sp>
      <p:sp>
        <p:nvSpPr>
          <p:cNvPr id="5" name="Content Placeholder 4"/>
          <p:cNvSpPr>
            <a:spLocks noGrp="1"/>
          </p:cNvSpPr>
          <p:nvPr>
            <p:ph sz="half" idx="2"/>
          </p:nvPr>
        </p:nvSpPr>
        <p:spPr>
          <a:xfrm>
            <a:off x="4648200" y="1905000"/>
            <a:ext cx="4191000" cy="2438400"/>
          </a:xfrm>
        </p:spPr>
        <p:txBody>
          <a:bodyPr>
            <a:normAutofit/>
          </a:bodyPr>
          <a:lstStyle/>
          <a:p>
            <a:r>
              <a:rPr lang="en-US" dirty="0" smtClean="0">
                <a:solidFill>
                  <a:srgbClr val="00B0F0"/>
                </a:solidFill>
              </a:rPr>
              <a:t>Behavior: they are v</a:t>
            </a:r>
            <a:r>
              <a:rPr lang="en-US" baseline="0" dirty="0" smtClean="0">
                <a:solidFill>
                  <a:srgbClr val="00B0F0"/>
                </a:solidFill>
              </a:rPr>
              <a:t>ery sober and soft in nature-due to their eating habits</a:t>
            </a:r>
            <a:endParaRPr lang="en-US" dirty="0">
              <a:solidFill>
                <a:srgbClr val="00B0F0"/>
              </a:solidFill>
            </a:endParaRPr>
          </a:p>
        </p:txBody>
      </p:sp>
      <p:sp>
        <p:nvSpPr>
          <p:cNvPr id="7" name="TextBox 6"/>
          <p:cNvSpPr txBox="1"/>
          <p:nvPr/>
        </p:nvSpPr>
        <p:spPr>
          <a:xfrm>
            <a:off x="4953000" y="533400"/>
            <a:ext cx="3657600" cy="1323439"/>
          </a:xfrm>
          <a:prstGeom prst="rect">
            <a:avLst/>
          </a:prstGeom>
          <a:noFill/>
        </p:spPr>
        <p:txBody>
          <a:bodyPr wrap="square" rtlCol="0">
            <a:spAutoFit/>
          </a:bodyPr>
          <a:lstStyle/>
          <a:p>
            <a:pPr algn="ctr"/>
            <a:r>
              <a:rPr lang="en-US" sz="4000" baseline="0" dirty="0" smtClean="0">
                <a:solidFill>
                  <a:srgbClr val="00B0F0"/>
                </a:solidFill>
              </a:rPr>
              <a:t>Non-meat Eating Animals</a:t>
            </a:r>
            <a:endParaRPr lang="en-US" sz="4000" dirty="0">
              <a:solidFill>
                <a:srgbClr val="00B0F0"/>
              </a:solidFill>
            </a:endParaRPr>
          </a:p>
        </p:txBody>
      </p:sp>
      <p:sp>
        <p:nvSpPr>
          <p:cNvPr id="8" name="TextBox 7"/>
          <p:cNvSpPr txBox="1"/>
          <p:nvPr/>
        </p:nvSpPr>
        <p:spPr>
          <a:xfrm>
            <a:off x="457200" y="4800600"/>
            <a:ext cx="8229600" cy="1323439"/>
          </a:xfrm>
          <a:prstGeom prst="rect">
            <a:avLst/>
          </a:prstGeom>
          <a:noFill/>
        </p:spPr>
        <p:txBody>
          <a:bodyPr wrap="square" rtlCol="0">
            <a:spAutoFit/>
          </a:bodyPr>
          <a:lstStyle/>
          <a:p>
            <a:pPr algn="ctr"/>
            <a:r>
              <a:rPr lang="en-US" sz="4000" baseline="0" dirty="0" smtClean="0">
                <a:solidFill>
                  <a:srgbClr val="9933FF"/>
                </a:solidFill>
              </a:rPr>
              <a:t>Does food affect</a:t>
            </a:r>
            <a:r>
              <a:rPr lang="en-US" sz="4000" dirty="0" smtClean="0">
                <a:solidFill>
                  <a:srgbClr val="9933FF"/>
                </a:solidFill>
              </a:rPr>
              <a:t> the nature of Human Beings?</a:t>
            </a:r>
            <a:endParaRPr lang="en-US" sz="4000" dirty="0">
              <a:solidFill>
                <a:srgbClr val="9933FF"/>
              </a:solidFill>
            </a:endParaRPr>
          </a:p>
        </p:txBody>
      </p:sp>
      <p:pic>
        <p:nvPicPr>
          <p:cNvPr id="8196" name="Picture 4" descr="http://3.bp.blogspot.com/_ckBlasgNSzg/SbS2PNOYwFI/AAAAAAAALYw/ONiqoQ3TQHs/s400/Insane+tiger.jpg"/>
          <p:cNvPicPr>
            <a:picLocks noChangeAspect="1" noChangeArrowheads="1"/>
          </p:cNvPicPr>
          <p:nvPr/>
        </p:nvPicPr>
        <p:blipFill>
          <a:blip r:embed="rId2" cstate="print"/>
          <a:srcRect/>
          <a:stretch>
            <a:fillRect/>
          </a:stretch>
        </p:blipFill>
        <p:spPr bwMode="auto">
          <a:xfrm>
            <a:off x="1219200" y="2895600"/>
            <a:ext cx="2379479" cy="1600200"/>
          </a:xfrm>
          <a:prstGeom prst="rect">
            <a:avLst/>
          </a:prstGeom>
          <a:noFill/>
        </p:spPr>
      </p:pic>
      <p:pic>
        <p:nvPicPr>
          <p:cNvPr id="8198" name="Picture 6" descr="http://1.bp.blogspot.com/_ehwKiWYwlso/R_qQ-jwO2aI/AAAAAAAAAH8/JpSn193tkvk/s400/cow1.jpg"/>
          <p:cNvPicPr>
            <a:picLocks noChangeAspect="1" noChangeArrowheads="1"/>
          </p:cNvPicPr>
          <p:nvPr/>
        </p:nvPicPr>
        <p:blipFill>
          <a:blip r:embed="rId3" cstate="print"/>
          <a:srcRect/>
          <a:stretch>
            <a:fillRect/>
          </a:stretch>
        </p:blipFill>
        <p:spPr bwMode="auto">
          <a:xfrm>
            <a:off x="5943600" y="3276600"/>
            <a:ext cx="183931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8"/>
                                        </p:tgtEl>
                                        <p:attrNameLst>
                                          <p:attrName>style.visibility</p:attrName>
                                        </p:attrNameLst>
                                      </p:cBhvr>
                                      <p:to>
                                        <p:strVal val="visible"/>
                                      </p:to>
                                    </p:set>
                                    <p:anim calcmode="lin" valueType="num">
                                      <p:cBhvr additive="base">
                                        <p:cTn id="37" dur="500" fill="hold"/>
                                        <p:tgtEl>
                                          <p:spTgt spid="8198"/>
                                        </p:tgtEl>
                                        <p:attrNameLst>
                                          <p:attrName>ppt_x</p:attrName>
                                        </p:attrNameLst>
                                      </p:cBhvr>
                                      <p:tavLst>
                                        <p:tav tm="0">
                                          <p:val>
                                            <p:strVal val="#ppt_x"/>
                                          </p:val>
                                        </p:tav>
                                        <p:tav tm="100000">
                                          <p:val>
                                            <p:strVal val="#ppt_x"/>
                                          </p:val>
                                        </p:tav>
                                      </p:tavLst>
                                    </p:anim>
                                    <p:anim calcmode="lin" valueType="num">
                                      <p:cBhvr additive="base">
                                        <p:cTn id="38"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build="p"/>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9933FF"/>
                </a:solidFill>
              </a:rPr>
              <a:t>Teeth</a:t>
            </a:r>
            <a:endParaRPr lang="en-US" dirty="0">
              <a:solidFill>
                <a:srgbClr val="9933FF"/>
              </a:solidFill>
            </a:endParaRPr>
          </a:p>
        </p:txBody>
      </p:sp>
      <p:sp>
        <p:nvSpPr>
          <p:cNvPr id="6" name="Content Placeholder 5"/>
          <p:cNvSpPr>
            <a:spLocks noGrp="1"/>
          </p:cNvSpPr>
          <p:nvPr>
            <p:ph idx="1"/>
          </p:nvPr>
        </p:nvSpPr>
        <p:spPr/>
        <p:txBody>
          <a:bodyPr/>
          <a:lstStyle/>
          <a:p>
            <a:r>
              <a:rPr lang="en-US" baseline="0" dirty="0" smtClean="0">
                <a:solidFill>
                  <a:srgbClr val="9933FF"/>
                </a:solidFill>
              </a:rPr>
              <a:t>Meat eating animals have sharp teeth to cut meat. Non-meat eating animals do not have sharp teeth as they do not require sharp to eat grass or vegetarian food. Human being do not having sharp teeth</a:t>
            </a:r>
            <a:r>
              <a:rPr lang="en-US" baseline="0" dirty="0" smtClean="0"/>
              <a:t>.</a:t>
            </a:r>
            <a:endParaRPr lang="en-US" dirty="0"/>
          </a:p>
        </p:txBody>
      </p:sp>
      <p:pic>
        <p:nvPicPr>
          <p:cNvPr id="7" name="Picture 6" descr="http://images.slashdot.org/articles/09/03/04/174252-1.png"/>
          <p:cNvPicPr>
            <a:picLocks noChangeAspect="1" noChangeArrowheads="1"/>
          </p:cNvPicPr>
          <p:nvPr/>
        </p:nvPicPr>
        <p:blipFill>
          <a:blip r:embed="rId2" cstate="print"/>
          <a:srcRect/>
          <a:stretch>
            <a:fillRect/>
          </a:stretch>
        </p:blipFill>
        <p:spPr bwMode="auto">
          <a:xfrm>
            <a:off x="3429000" y="4267200"/>
            <a:ext cx="2737408"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9933FF"/>
                </a:solidFill>
              </a:rPr>
              <a:t>Drinking Water</a:t>
            </a:r>
            <a:endParaRPr lang="en-US" dirty="0">
              <a:solidFill>
                <a:srgbClr val="9933FF"/>
              </a:solidFill>
            </a:endParaRPr>
          </a:p>
        </p:txBody>
      </p:sp>
      <p:sp>
        <p:nvSpPr>
          <p:cNvPr id="4" name="Content Placeholder 3"/>
          <p:cNvSpPr>
            <a:spLocks noGrp="1"/>
          </p:cNvSpPr>
          <p:nvPr>
            <p:ph idx="1"/>
          </p:nvPr>
        </p:nvSpPr>
        <p:spPr/>
        <p:txBody>
          <a:bodyPr/>
          <a:lstStyle/>
          <a:p>
            <a:r>
              <a:rPr lang="en-US" baseline="0" dirty="0" smtClean="0">
                <a:solidFill>
                  <a:srgbClr val="9933FF"/>
                </a:solidFill>
              </a:rPr>
              <a:t>Meat </a:t>
            </a:r>
            <a:r>
              <a:rPr lang="en-US" baseline="0" dirty="0" smtClean="0">
                <a:solidFill>
                  <a:srgbClr val="9933FF"/>
                </a:solidFill>
              </a:rPr>
              <a:t>eaters </a:t>
            </a:r>
            <a:r>
              <a:rPr lang="en-US" baseline="0" dirty="0" smtClean="0">
                <a:solidFill>
                  <a:srgbClr val="9933FF"/>
                </a:solidFill>
              </a:rPr>
              <a:t>drink water by using their tongue while non-meat eating animals drink water by using</a:t>
            </a:r>
            <a:r>
              <a:rPr lang="en-US" dirty="0" smtClean="0">
                <a:solidFill>
                  <a:srgbClr val="9933FF"/>
                </a:solidFill>
              </a:rPr>
              <a:t> their</a:t>
            </a:r>
            <a:r>
              <a:rPr lang="en-US" baseline="0" dirty="0" smtClean="0">
                <a:solidFill>
                  <a:srgbClr val="9933FF"/>
                </a:solidFill>
              </a:rPr>
              <a:t> lips. Human beings drinks water by lips. </a:t>
            </a:r>
          </a:p>
          <a:p>
            <a:endParaRPr lang="en-US" dirty="0"/>
          </a:p>
        </p:txBody>
      </p:sp>
      <p:pic>
        <p:nvPicPr>
          <p:cNvPr id="5" name="Picture 4" descr="http://www.climatechangeconnection.org/Impacts/images/DrinkingWater.jpg"/>
          <p:cNvPicPr>
            <a:picLocks noChangeAspect="1" noChangeArrowheads="1"/>
          </p:cNvPicPr>
          <p:nvPr/>
        </p:nvPicPr>
        <p:blipFill>
          <a:blip r:embed="rId2" cstate="print"/>
          <a:srcRect/>
          <a:stretch>
            <a:fillRect/>
          </a:stretch>
        </p:blipFill>
        <p:spPr bwMode="auto">
          <a:xfrm>
            <a:off x="3124200" y="3657600"/>
            <a:ext cx="3082464"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568</Words>
  <Application>Microsoft Office PowerPoint</Application>
  <PresentationFormat>On-screen Show (4:3)</PresentationFormat>
  <Paragraphs>60</Paragraphs>
  <Slides>13</Slides>
  <Notes>0</Notes>
  <HiddenSlides>0</HiddenSlides>
  <MMClips>0</MMClips>
  <ScaleCrop>false</ScaleCrop>
  <HeadingPairs>
    <vt:vector size="6" baseType="variant">
      <vt:variant>
        <vt:lpstr>Theme</vt:lpstr>
      </vt:variant>
      <vt:variant>
        <vt:i4>1</vt:i4>
      </vt:variant>
      <vt:variant>
        <vt:lpstr>Links</vt:lpstr>
      </vt:variant>
      <vt:variant>
        <vt:i4>5</vt:i4>
      </vt:variant>
      <vt:variant>
        <vt:lpstr>Slide Titles</vt:lpstr>
      </vt:variant>
      <vt:variant>
        <vt:i4>13</vt:i4>
      </vt:variant>
    </vt:vector>
  </HeadingPairs>
  <TitlesOfParts>
    <vt:vector size="19" baseType="lpstr">
      <vt:lpstr>Office Theme</vt:lpstr>
      <vt:lpstr>C:\Users\Satyam\AppData\Local\Microsoft\Windows\Temporary Internet Files\Low\Content.IE5\EDOIBJ19\Pictures_of_Tiger_&amp;_Cow[1].docx!OLE_LINK5</vt:lpstr>
      <vt:lpstr>C:\Users\Satyam\AppData\Local\Microsoft\Windows\Temporary Internet Files\Low\Content.IE5\EDOIBJ19\Pictures_of_Tiger_&amp;_Cow[1].docx!OLE_LINK1</vt:lpstr>
      <vt:lpstr>C:\Users\Satyam\AppData\Local\Microsoft\Windows\Temporary Internet Files\Low\Content.IE5\EDOIBJ19\Pictures_of_Tiger_&amp;_Cow[1].docx!OLE_LINK2</vt:lpstr>
      <vt:lpstr>C:\Users\Satyam\AppData\Local\Microsoft\Windows\Temporary Internet Files\Low\Content.IE5\EDOIBJ19\Pictures_of_Tiger_&amp;_Cow[1].docx!OLE_LINK3</vt:lpstr>
      <vt:lpstr>C:\Users\Satyam\AppData\Local\Microsoft\Windows\Temporary Internet Files\Low\Content.IE5\EDOIBJ19\Pictures_of_Tiger_&amp;_Cow[1].docx!OLE_LINK4</vt:lpstr>
      <vt:lpstr>Slide 1</vt:lpstr>
      <vt:lpstr> Meat Eating               Animals </vt:lpstr>
      <vt:lpstr> Meat Eating               Animals </vt:lpstr>
      <vt:lpstr> Meat Eating               Animals </vt:lpstr>
      <vt:lpstr> Meat Eating               Animals </vt:lpstr>
      <vt:lpstr> Meat Eating               Animals </vt:lpstr>
      <vt:lpstr> Meat Eating               Animals </vt:lpstr>
      <vt:lpstr>Teeth</vt:lpstr>
      <vt:lpstr>Drinking Water</vt:lpstr>
      <vt:lpstr>Intestine</vt:lpstr>
      <vt:lpstr>Nails</vt:lpstr>
      <vt:lpstr>Behavior</vt:lpstr>
      <vt:lpstr>Slide 13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Satya</dc:creator>
  <cp:lastModifiedBy>Makadia</cp:lastModifiedBy>
  <cp:revision>11</cp:revision>
  <dcterms:created xsi:type="dcterms:W3CDTF">2009-12-24T02:16:06Z</dcterms:created>
  <dcterms:modified xsi:type="dcterms:W3CDTF">2009-12-28T01:10:44Z</dcterms:modified>
</cp:coreProperties>
</file>